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64" r:id="rId2"/>
    <p:sldId id="313" r:id="rId3"/>
    <p:sldId id="329" r:id="rId4"/>
    <p:sldId id="328" r:id="rId5"/>
    <p:sldId id="320" r:id="rId6"/>
    <p:sldId id="322" r:id="rId7"/>
    <p:sldId id="323" r:id="rId8"/>
    <p:sldId id="333" r:id="rId9"/>
    <p:sldId id="334" r:id="rId10"/>
    <p:sldId id="332" r:id="rId11"/>
    <p:sldId id="331" r:id="rId12"/>
    <p:sldId id="314" r:id="rId13"/>
    <p:sldId id="338" r:id="rId14"/>
    <p:sldId id="335" r:id="rId15"/>
    <p:sldId id="315" r:id="rId16"/>
    <p:sldId id="339" r:id="rId17"/>
    <p:sldId id="330" r:id="rId18"/>
    <p:sldId id="340" r:id="rId19"/>
    <p:sldId id="341" r:id="rId20"/>
    <p:sldId id="342" r:id="rId21"/>
    <p:sldId id="343" r:id="rId22"/>
    <p:sldId id="344" r:id="rId23"/>
    <p:sldId id="345" r:id="rId24"/>
    <p:sldId id="346" r:id="rId25"/>
    <p:sldId id="347" r:id="rId26"/>
    <p:sldId id="348" r:id="rId27"/>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6395" autoAdjust="0"/>
  </p:normalViewPr>
  <p:slideViewPr>
    <p:cSldViewPr snapToGrid="0">
      <p:cViewPr varScale="1">
        <p:scale>
          <a:sx n="111" d="100"/>
          <a:sy n="111" d="100"/>
        </p:scale>
        <p:origin x="420" y="102"/>
      </p:cViewPr>
      <p:guideLst/>
    </p:cSldViewPr>
  </p:slideViewPr>
  <p:outlineViewPr>
    <p:cViewPr>
      <p:scale>
        <a:sx n="33" d="100"/>
        <a:sy n="33" d="100"/>
      </p:scale>
      <p:origin x="0" y="-1272"/>
    </p:cViewPr>
  </p:outlineViewPr>
  <p:notesTextViewPr>
    <p:cViewPr>
      <p:scale>
        <a:sx n="1" d="1"/>
        <a:sy n="1" d="1"/>
      </p:scale>
      <p:origin x="0" y="0"/>
    </p:cViewPr>
  </p:notesTextViewPr>
  <p:notesViewPr>
    <p:cSldViewPr snapToGrid="0" showGuides="1">
      <p:cViewPr varScale="1">
        <p:scale>
          <a:sx n="88" d="100"/>
          <a:sy n="88" d="100"/>
        </p:scale>
        <p:origin x="3822"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E6329AA-345A-48A6-B360-66EC01759256}" type="datetimeFigureOut">
              <a:rPr lang="nl-NL" smtClean="0"/>
              <a:t>20-11-2019</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7261768-A4BB-427B-BF85-518C099AA97C}" type="slidenum">
              <a:rPr lang="nl-NL" smtClean="0"/>
              <a:t>‹nr.›</a:t>
            </a:fld>
            <a:endParaRPr lang="nl-NL"/>
          </a:p>
        </p:txBody>
      </p:sp>
    </p:spTree>
    <p:extLst>
      <p:ext uri="{BB962C8B-B14F-4D97-AF65-F5344CB8AC3E}">
        <p14:creationId xmlns:p14="http://schemas.microsoft.com/office/powerpoint/2010/main" val="360494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5B572D8-8413-4199-86C9-BDA559AF0AC3}" type="datetimeFigureOut">
              <a:rPr lang="nl-NL" smtClean="0"/>
              <a:t>20-11-2019</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F6342A7-4546-4A8E-9F42-D451ACAFFCEB}" type="slidenum">
              <a:rPr lang="nl-NL" smtClean="0"/>
              <a:t>‹nr.›</a:t>
            </a:fld>
            <a:endParaRPr lang="nl-NL"/>
          </a:p>
        </p:txBody>
      </p:sp>
    </p:spTree>
    <p:extLst>
      <p:ext uri="{BB962C8B-B14F-4D97-AF65-F5344CB8AC3E}">
        <p14:creationId xmlns:p14="http://schemas.microsoft.com/office/powerpoint/2010/main" val="319519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1015990" rtl="0" eaLnBrk="1" fontAlgn="auto" latinLnBrk="0" hangingPunct="1">
              <a:lnSpc>
                <a:spcPct val="100000"/>
              </a:lnSpc>
              <a:spcBef>
                <a:spcPts val="0"/>
              </a:spcBef>
              <a:spcAft>
                <a:spcPts val="0"/>
              </a:spcAft>
              <a:buClrTx/>
              <a:buSzTx/>
              <a:buFontTx/>
              <a:buNone/>
              <a:tabLst/>
              <a:defRPr/>
            </a:pPr>
            <a:fld id="{8338DD3D-4C83-4AEC-B9F7-131DCD9B63ED}" type="slidenum">
              <a:rPr kumimoji="0" lang="nl-N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5990" rtl="0" eaLnBrk="1" fontAlgn="auto" latinLnBrk="0" hangingPunct="1">
                <a:lnSpc>
                  <a:spcPct val="100000"/>
                </a:lnSpc>
                <a:spcBef>
                  <a:spcPts val="0"/>
                </a:spcBef>
                <a:spcAft>
                  <a:spcPts val="0"/>
                </a:spcAft>
                <a:buClrTx/>
                <a:buSzTx/>
                <a:buFontTx/>
                <a:buNone/>
                <a:tabLst/>
                <a:defRPr/>
              </a:pPr>
              <a:t>1</a:t>
            </a:fld>
            <a:endParaRPr kumimoji="0" lang="nl-NL"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koptekst 4"/>
          <p:cNvSpPr>
            <a:spLocks noGrp="1"/>
          </p:cNvSpPr>
          <p:nvPr>
            <p:ph type="hdr" sz="quarter" idx="11"/>
          </p:nvPr>
        </p:nvSpPr>
        <p:spPr/>
        <p:txBody>
          <a:bodyPr/>
          <a:lstStyle/>
          <a:p>
            <a:pPr marL="0" marR="0" lvl="0" indent="0" algn="l" defTabSz="1015990"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smtClean="0">
                <a:ln>
                  <a:noFill/>
                </a:ln>
                <a:solidFill>
                  <a:prstClr val="black"/>
                </a:solidFill>
                <a:effectLst/>
                <a:uLnTx/>
                <a:uFillTx/>
                <a:latin typeface="Calibri"/>
                <a:ea typeface="+mn-ea"/>
                <a:cs typeface="+mn-cs"/>
              </a:rPr>
              <a:t>Wethoudersgroep Gezond in... 25 januari 2019</a:t>
            </a:r>
            <a:endParaRPr kumimoji="0" lang="nl-N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560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10</a:t>
            </a:fld>
            <a:endParaRPr lang="nl-NL"/>
          </a:p>
        </p:txBody>
      </p:sp>
    </p:spTree>
    <p:extLst>
      <p:ext uri="{BB962C8B-B14F-4D97-AF65-F5344CB8AC3E}">
        <p14:creationId xmlns:p14="http://schemas.microsoft.com/office/powerpoint/2010/main" val="691310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Shape 249"/>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a:p>
        </p:txBody>
      </p:sp>
    </p:spTree>
    <p:extLst>
      <p:ext uri="{BB962C8B-B14F-4D97-AF65-F5344CB8AC3E}">
        <p14:creationId xmlns:p14="http://schemas.microsoft.com/office/powerpoint/2010/main" val="412961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12</a:t>
            </a:fld>
            <a:endParaRPr lang="nl-NL"/>
          </a:p>
        </p:txBody>
      </p:sp>
    </p:spTree>
    <p:extLst>
      <p:ext uri="{BB962C8B-B14F-4D97-AF65-F5344CB8AC3E}">
        <p14:creationId xmlns:p14="http://schemas.microsoft.com/office/powerpoint/2010/main" val="356320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14</a:t>
            </a:fld>
            <a:endParaRPr lang="nl-NL"/>
          </a:p>
        </p:txBody>
      </p:sp>
    </p:spTree>
    <p:extLst>
      <p:ext uri="{BB962C8B-B14F-4D97-AF65-F5344CB8AC3E}">
        <p14:creationId xmlns:p14="http://schemas.microsoft.com/office/powerpoint/2010/main" val="1473441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15</a:t>
            </a:fld>
            <a:endParaRPr lang="nl-NL"/>
          </a:p>
        </p:txBody>
      </p:sp>
    </p:spTree>
    <p:extLst>
      <p:ext uri="{BB962C8B-B14F-4D97-AF65-F5344CB8AC3E}">
        <p14:creationId xmlns:p14="http://schemas.microsoft.com/office/powerpoint/2010/main" val="1697247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16</a:t>
            </a:fld>
            <a:endParaRPr lang="nl-NL"/>
          </a:p>
        </p:txBody>
      </p:sp>
    </p:spTree>
    <p:extLst>
      <p:ext uri="{BB962C8B-B14F-4D97-AF65-F5344CB8AC3E}">
        <p14:creationId xmlns:p14="http://schemas.microsoft.com/office/powerpoint/2010/main" val="2740848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18</a:t>
            </a:fld>
            <a:endParaRPr lang="nl-NL"/>
          </a:p>
        </p:txBody>
      </p:sp>
    </p:spTree>
    <p:extLst>
      <p:ext uri="{BB962C8B-B14F-4D97-AF65-F5344CB8AC3E}">
        <p14:creationId xmlns:p14="http://schemas.microsoft.com/office/powerpoint/2010/main" val="1635975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19</a:t>
            </a:fld>
            <a:endParaRPr lang="nl-NL"/>
          </a:p>
        </p:txBody>
      </p:sp>
    </p:spTree>
    <p:extLst>
      <p:ext uri="{BB962C8B-B14F-4D97-AF65-F5344CB8AC3E}">
        <p14:creationId xmlns:p14="http://schemas.microsoft.com/office/powerpoint/2010/main" val="2785251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20</a:t>
            </a:fld>
            <a:endParaRPr lang="nl-NL"/>
          </a:p>
        </p:txBody>
      </p:sp>
    </p:spTree>
    <p:extLst>
      <p:ext uri="{BB962C8B-B14F-4D97-AF65-F5344CB8AC3E}">
        <p14:creationId xmlns:p14="http://schemas.microsoft.com/office/powerpoint/2010/main" val="2561866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21</a:t>
            </a:fld>
            <a:endParaRPr lang="nl-NL"/>
          </a:p>
        </p:txBody>
      </p:sp>
    </p:spTree>
    <p:extLst>
      <p:ext uri="{BB962C8B-B14F-4D97-AF65-F5344CB8AC3E}">
        <p14:creationId xmlns:p14="http://schemas.microsoft.com/office/powerpoint/2010/main" val="376540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 inleiding discussie </a:t>
            </a:r>
          </a:p>
          <a:p>
            <a:endParaRPr lang="nl-NL" dirty="0"/>
          </a:p>
          <a:p>
            <a:pPr marL="171450" indent="-171450">
              <a:buFontTx/>
              <a:buChar char="-"/>
            </a:pPr>
            <a:r>
              <a:rPr lang="nl-NL" dirty="0" smtClean="0"/>
              <a:t>Bespreek aan je tafeltje met elkaar</a:t>
            </a:r>
          </a:p>
          <a:p>
            <a:pPr marL="628650" lvl="1" indent="-171450">
              <a:buFontTx/>
              <a:buChar char="-"/>
            </a:pPr>
            <a:r>
              <a:rPr lang="nl-NL" dirty="0" smtClean="0"/>
              <a:t>Welke programma’s zijn er in jouw gemeente</a:t>
            </a:r>
          </a:p>
          <a:p>
            <a:pPr marL="628650" lvl="1" indent="-171450">
              <a:buFontTx/>
              <a:buChar char="-"/>
            </a:pPr>
            <a:r>
              <a:rPr lang="nl-NL" dirty="0" smtClean="0"/>
              <a:t>Bij welke zou je aan willen sluiten</a:t>
            </a:r>
          </a:p>
          <a:p>
            <a:pPr marL="628650" lvl="1" indent="-171450">
              <a:buFontTx/>
              <a:buChar char="-"/>
            </a:pPr>
            <a:r>
              <a:rPr lang="nl-NL" dirty="0" smtClean="0"/>
              <a:t>Ken je de personen die daar bij betrokken zijn</a:t>
            </a:r>
          </a:p>
          <a:p>
            <a:pPr marL="628650" lvl="1" indent="-171450">
              <a:buFontTx/>
              <a:buChar char="-"/>
            </a:pPr>
            <a:r>
              <a:rPr lang="nl-NL" dirty="0" smtClean="0"/>
              <a:t>Ken je de wethouder die daar bij betrokken is</a:t>
            </a:r>
          </a:p>
          <a:p>
            <a:pPr marL="628650" lvl="1" indent="-171450">
              <a:buFontTx/>
              <a:buChar char="-"/>
            </a:pPr>
            <a:r>
              <a:rPr lang="nl-NL" dirty="0" smtClean="0"/>
              <a:t>Ken je andere partijen die daar bij betrokken zijn</a:t>
            </a:r>
            <a:br>
              <a:rPr lang="nl-NL" dirty="0" smtClean="0"/>
            </a:br>
            <a:endParaRPr lang="nl-NL" dirty="0" smtClean="0"/>
          </a:p>
          <a:p>
            <a:pPr marL="171450" indent="-171450">
              <a:buFontTx/>
              <a:buChar char="-"/>
            </a:pPr>
            <a:r>
              <a:rPr lang="nl-NL" dirty="0" smtClean="0"/>
              <a:t>Bespreek aan je tafeltje of je ambities uit de programma’s kent van jouw gemeente</a:t>
            </a:r>
          </a:p>
          <a:p>
            <a:pPr marL="628650" lvl="1" indent="-171450">
              <a:buFontTx/>
              <a:buChar char="-"/>
            </a:pPr>
            <a:r>
              <a:rPr lang="nl-NL" dirty="0" smtClean="0"/>
              <a:t>Zijn er ambities?</a:t>
            </a:r>
          </a:p>
          <a:p>
            <a:pPr marL="628650" lvl="1" indent="-171450">
              <a:buFontTx/>
              <a:buChar char="-"/>
            </a:pPr>
            <a:r>
              <a:rPr lang="nl-NL" dirty="0" smtClean="0"/>
              <a:t>Bij specifieke doelgroepen?</a:t>
            </a:r>
          </a:p>
          <a:p>
            <a:pPr marL="628650" lvl="1" indent="-171450">
              <a:buFontTx/>
              <a:buChar char="-"/>
            </a:pPr>
            <a:r>
              <a:rPr lang="nl-NL" dirty="0" smtClean="0"/>
              <a:t>In specifieke wijken?</a:t>
            </a:r>
          </a:p>
          <a:p>
            <a:pPr marL="628650" lvl="1" indent="-171450">
              <a:buFontTx/>
              <a:buChar char="-"/>
            </a:pPr>
            <a:r>
              <a:rPr lang="nl-NL" dirty="0" smtClean="0"/>
              <a:t>Zijn er ambities, doelgroepen of wijken die overlappen</a:t>
            </a:r>
            <a:endParaRPr lang="nl-NL" dirty="0"/>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2</a:t>
            </a:fld>
            <a:endParaRPr lang="nl-NL"/>
          </a:p>
        </p:txBody>
      </p:sp>
    </p:spTree>
    <p:extLst>
      <p:ext uri="{BB962C8B-B14F-4D97-AF65-F5344CB8AC3E}">
        <p14:creationId xmlns:p14="http://schemas.microsoft.com/office/powerpoint/2010/main" val="3929799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22</a:t>
            </a:fld>
            <a:endParaRPr lang="nl-NL"/>
          </a:p>
        </p:txBody>
      </p:sp>
    </p:spTree>
    <p:extLst>
      <p:ext uri="{BB962C8B-B14F-4D97-AF65-F5344CB8AC3E}">
        <p14:creationId xmlns:p14="http://schemas.microsoft.com/office/powerpoint/2010/main" val="246536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3838" y="808038"/>
            <a:ext cx="7185026" cy="4041775"/>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smtClean="0"/>
              <a:t>Hier</a:t>
            </a:r>
            <a:r>
              <a:rPr lang="nl-NL" sz="1400" baseline="0" dirty="0" smtClean="0"/>
              <a:t> </a:t>
            </a:r>
            <a:r>
              <a:rPr lang="nl-NL" sz="1400" baseline="0" dirty="0" err="1" smtClean="0"/>
              <a:t>dmv</a:t>
            </a:r>
            <a:r>
              <a:rPr lang="nl-NL" sz="1400" baseline="0" dirty="0" smtClean="0"/>
              <a:t> plaatjes aandacht voor gezond in… en </a:t>
            </a:r>
            <a:r>
              <a:rPr lang="nl-NL" sz="1400" baseline="0" dirty="0" err="1" smtClean="0"/>
              <a:t>segv</a:t>
            </a:r>
            <a:endParaRPr lang="nl-NL" sz="1400" dirty="0" smtClean="0"/>
          </a:p>
          <a:p>
            <a:endParaRPr lang="nl-NL" sz="1400" dirty="0"/>
          </a:p>
        </p:txBody>
      </p:sp>
      <p:sp>
        <p:nvSpPr>
          <p:cNvPr id="4" name="Tijdelijke aanduiding voor dianummer 3"/>
          <p:cNvSpPr>
            <a:spLocks noGrp="1"/>
          </p:cNvSpPr>
          <p:nvPr>
            <p:ph type="sldNum" sz="quarter" idx="10"/>
          </p:nvPr>
        </p:nvSpPr>
        <p:spPr/>
        <p:txBody>
          <a:bodyPr/>
          <a:lstStyle/>
          <a:p>
            <a:pPr marL="0" marR="0" lvl="0" indent="0" algn="r" defTabSz="1015990" rtl="0" eaLnBrk="1" fontAlgn="auto" latinLnBrk="0" hangingPunct="1">
              <a:lnSpc>
                <a:spcPct val="100000"/>
              </a:lnSpc>
              <a:spcBef>
                <a:spcPts val="0"/>
              </a:spcBef>
              <a:spcAft>
                <a:spcPts val="0"/>
              </a:spcAft>
              <a:buClrTx/>
              <a:buSzTx/>
              <a:buFontTx/>
              <a:buNone/>
              <a:tabLst/>
              <a:defRPr/>
            </a:pPr>
            <a:fld id="{8338DD3D-4C83-4AEC-B9F7-131DCD9B63ED}" type="slidenum">
              <a:rPr kumimoji="0" lang="nl-N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5990" rtl="0" eaLnBrk="1" fontAlgn="auto" latinLnBrk="0" hangingPunct="1">
                <a:lnSpc>
                  <a:spcPct val="100000"/>
                </a:lnSpc>
                <a:spcBef>
                  <a:spcPts val="0"/>
                </a:spcBef>
                <a:spcAft>
                  <a:spcPts val="0"/>
                </a:spcAft>
                <a:buClrTx/>
                <a:buSzTx/>
                <a:buFontTx/>
                <a:buNone/>
                <a:tabLst/>
                <a:defRPr/>
              </a:pPr>
              <a:t>23</a:t>
            </a:fld>
            <a:endParaRPr kumimoji="0" lang="nl-NL"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koptekst 4"/>
          <p:cNvSpPr>
            <a:spLocks noGrp="1"/>
          </p:cNvSpPr>
          <p:nvPr>
            <p:ph type="hdr" sz="quarter" idx="11"/>
          </p:nvPr>
        </p:nvSpPr>
        <p:spPr/>
        <p:txBody>
          <a:bodyPr/>
          <a:lstStyle/>
          <a:p>
            <a:pPr marL="0" marR="0" lvl="0" indent="0" algn="l" defTabSz="1015990"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smtClean="0">
                <a:ln>
                  <a:noFill/>
                </a:ln>
                <a:solidFill>
                  <a:prstClr val="black"/>
                </a:solidFill>
                <a:effectLst/>
                <a:uLnTx/>
                <a:uFillTx/>
                <a:latin typeface="Calibri"/>
                <a:ea typeface="+mn-ea"/>
                <a:cs typeface="+mn-cs"/>
              </a:rPr>
              <a:t>Wethoudersgroep Gezond in... 25 januari 2019</a:t>
            </a:r>
            <a:endParaRPr kumimoji="0" lang="nl-N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3961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24</a:t>
            </a:fld>
            <a:endParaRPr lang="nl-NL"/>
          </a:p>
        </p:txBody>
      </p:sp>
    </p:spTree>
    <p:extLst>
      <p:ext uri="{BB962C8B-B14F-4D97-AF65-F5344CB8AC3E}">
        <p14:creationId xmlns:p14="http://schemas.microsoft.com/office/powerpoint/2010/main" val="804623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25</a:t>
            </a:fld>
            <a:endParaRPr lang="nl-NL"/>
          </a:p>
        </p:txBody>
      </p:sp>
    </p:spTree>
    <p:extLst>
      <p:ext uri="{BB962C8B-B14F-4D97-AF65-F5344CB8AC3E}">
        <p14:creationId xmlns:p14="http://schemas.microsoft.com/office/powerpoint/2010/main" val="2309285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26</a:t>
            </a:fld>
            <a:endParaRPr lang="nl-NL"/>
          </a:p>
        </p:txBody>
      </p:sp>
    </p:spTree>
    <p:extLst>
      <p:ext uri="{BB962C8B-B14F-4D97-AF65-F5344CB8AC3E}">
        <p14:creationId xmlns:p14="http://schemas.microsoft.com/office/powerpoint/2010/main" val="366370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3</a:t>
            </a:fld>
            <a:endParaRPr lang="nl-NL"/>
          </a:p>
        </p:txBody>
      </p:sp>
    </p:spTree>
    <p:extLst>
      <p:ext uri="{BB962C8B-B14F-4D97-AF65-F5344CB8AC3E}">
        <p14:creationId xmlns:p14="http://schemas.microsoft.com/office/powerpoint/2010/main" val="12493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4</a:t>
            </a:fld>
            <a:endParaRPr lang="nl-NL"/>
          </a:p>
        </p:txBody>
      </p:sp>
    </p:spTree>
    <p:extLst>
      <p:ext uri="{BB962C8B-B14F-4D97-AF65-F5344CB8AC3E}">
        <p14:creationId xmlns:p14="http://schemas.microsoft.com/office/powerpoint/2010/main" val="54752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5</a:t>
            </a:fld>
            <a:endParaRPr lang="nl-NL"/>
          </a:p>
        </p:txBody>
      </p:sp>
    </p:spTree>
    <p:extLst>
      <p:ext uri="{BB962C8B-B14F-4D97-AF65-F5344CB8AC3E}">
        <p14:creationId xmlns:p14="http://schemas.microsoft.com/office/powerpoint/2010/main" val="330489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Income</a:t>
            </a:r>
            <a:r>
              <a:rPr lang="nl-NL" dirty="0" smtClean="0"/>
              <a:t> security </a:t>
            </a:r>
            <a:r>
              <a:rPr lang="nl-NL" dirty="0" err="1" smtClean="0"/>
              <a:t>and</a:t>
            </a:r>
            <a:r>
              <a:rPr lang="nl-NL" dirty="0" smtClean="0"/>
              <a:t> </a:t>
            </a:r>
            <a:r>
              <a:rPr lang="nl-NL" dirty="0" err="1" smtClean="0"/>
              <a:t>social</a:t>
            </a:r>
            <a:r>
              <a:rPr lang="nl-NL" dirty="0" smtClean="0"/>
              <a:t> </a:t>
            </a:r>
            <a:r>
              <a:rPr lang="nl-NL" dirty="0" err="1" smtClean="0"/>
              <a:t>protection</a:t>
            </a:r>
            <a:r>
              <a:rPr lang="nl-NL" dirty="0" smtClean="0"/>
              <a:t>: risico op en feitelijke inkomens onzekerheid / </a:t>
            </a:r>
            <a:r>
              <a:rPr lang="nl-NL" dirty="0" err="1" smtClean="0"/>
              <a:t>enof</a:t>
            </a:r>
            <a:r>
              <a:rPr lang="nl-NL" dirty="0" smtClean="0"/>
              <a:t> sociale bescherming</a:t>
            </a:r>
          </a:p>
          <a:p>
            <a:pPr marL="171450" indent="-171450">
              <a:buFontTx/>
              <a:buChar char="-"/>
            </a:pPr>
            <a:r>
              <a:rPr lang="nl-NL" dirty="0" smtClean="0"/>
              <a:t>verlofmaatregelen, pensioenen, sociale bescherming in vroege jaren en in families, uitkeringen bij </a:t>
            </a:r>
            <a:r>
              <a:rPr lang="nl-NL" dirty="0" err="1" smtClean="0"/>
              <a:t>werkelossheid</a:t>
            </a:r>
            <a:endParaRPr lang="nl-NL" dirty="0" smtClean="0"/>
          </a:p>
          <a:p>
            <a:pPr marL="171450" indent="-171450">
              <a:buFontTx/>
              <a:buChar char="-"/>
            </a:pPr>
            <a:r>
              <a:rPr lang="nl-NL" dirty="0" smtClean="0"/>
              <a:t>In armoede leven geeft afname </a:t>
            </a:r>
            <a:r>
              <a:rPr lang="nl-NL" dirty="0" err="1" smtClean="0"/>
              <a:t>gezondheidsvaardigheden</a:t>
            </a:r>
            <a:r>
              <a:rPr lang="nl-NL" dirty="0" smtClean="0"/>
              <a:t> (roken, overgewicht, alcohol/drugs)</a:t>
            </a:r>
          </a:p>
          <a:p>
            <a:pPr marL="171450" indent="-171450">
              <a:buFontTx/>
              <a:buChar char="-"/>
            </a:pPr>
            <a:r>
              <a:rPr lang="nl-NL" dirty="0" smtClean="0"/>
              <a:t>Extra administratieve handelingen én voorwaarden om toeslagen te krijgen</a:t>
            </a:r>
            <a:br>
              <a:rPr lang="nl-NL" dirty="0" smtClean="0"/>
            </a:br>
            <a:endParaRPr lang="nl-NL" dirty="0" smtClean="0"/>
          </a:p>
          <a:p>
            <a:r>
              <a:rPr lang="nl-NL" dirty="0" smtClean="0"/>
              <a:t>Living </a:t>
            </a:r>
            <a:r>
              <a:rPr lang="nl-NL" dirty="0" err="1" smtClean="0"/>
              <a:t>conditions</a:t>
            </a:r>
            <a:endParaRPr lang="nl-NL" dirty="0" smtClean="0"/>
          </a:p>
          <a:p>
            <a:pPr marL="171450" indent="-171450">
              <a:buFontTx/>
              <a:buChar char="-"/>
            </a:pPr>
            <a:r>
              <a:rPr lang="nl-NL" dirty="0" smtClean="0"/>
              <a:t>Huisvesting in de breedste zin van het woord, dus ook wijkinrichting (licht, groen, publieke faciliteiten)</a:t>
            </a:r>
          </a:p>
          <a:p>
            <a:pPr marL="171450" indent="-171450">
              <a:buFontTx/>
              <a:buChar char="-"/>
            </a:pPr>
            <a:r>
              <a:rPr lang="nl-NL" dirty="0" smtClean="0"/>
              <a:t>Geluidsoverlast, luchtvervuiling, onveiligheid</a:t>
            </a:r>
            <a:br>
              <a:rPr lang="nl-NL" dirty="0" smtClean="0"/>
            </a:br>
            <a:endParaRPr lang="nl-NL" dirty="0" smtClean="0"/>
          </a:p>
          <a:p>
            <a:r>
              <a:rPr lang="nl-NL" dirty="0" err="1" smtClean="0"/>
              <a:t>Social</a:t>
            </a:r>
            <a:r>
              <a:rPr lang="nl-NL" dirty="0" smtClean="0"/>
              <a:t> </a:t>
            </a:r>
            <a:r>
              <a:rPr lang="nl-NL" dirty="0" err="1" smtClean="0"/>
              <a:t>and</a:t>
            </a:r>
            <a:r>
              <a:rPr lang="nl-NL" dirty="0" smtClean="0"/>
              <a:t> human </a:t>
            </a:r>
            <a:r>
              <a:rPr lang="nl-NL" dirty="0" err="1" smtClean="0"/>
              <a:t>Capital</a:t>
            </a:r>
            <a:endParaRPr lang="nl-NL" dirty="0" smtClean="0"/>
          </a:p>
          <a:p>
            <a:pPr marL="171450" indent="-171450">
              <a:buFontTx/>
              <a:buChar char="-"/>
            </a:pPr>
            <a:r>
              <a:rPr lang="nl-NL" dirty="0" smtClean="0"/>
              <a:t>Lage opleiding, zelfvertrouwen, </a:t>
            </a:r>
            <a:r>
              <a:rPr lang="nl-NL" dirty="0" err="1" smtClean="0"/>
              <a:t>polotieke</a:t>
            </a:r>
            <a:r>
              <a:rPr lang="nl-NL" dirty="0" smtClean="0"/>
              <a:t> invloed</a:t>
            </a:r>
          </a:p>
          <a:p>
            <a:pPr marL="171450" indent="-171450">
              <a:buFontTx/>
              <a:buChar char="-"/>
            </a:pPr>
            <a:r>
              <a:rPr lang="nl-NL" dirty="0" smtClean="0"/>
              <a:t>Gezondheidsvaardigheden</a:t>
            </a:r>
            <a:br>
              <a:rPr lang="nl-NL" dirty="0" smtClean="0"/>
            </a:br>
            <a:endParaRPr lang="nl-NL" dirty="0" smtClean="0"/>
          </a:p>
          <a:p>
            <a:r>
              <a:rPr lang="nl-NL" dirty="0" err="1" smtClean="0"/>
              <a:t>Employement</a:t>
            </a:r>
            <a:r>
              <a:rPr lang="nl-NL" dirty="0" smtClean="0"/>
              <a:t> </a:t>
            </a:r>
            <a:r>
              <a:rPr lang="nl-NL" dirty="0" err="1" smtClean="0"/>
              <a:t>and</a:t>
            </a:r>
            <a:r>
              <a:rPr lang="nl-NL" dirty="0" smtClean="0"/>
              <a:t> </a:t>
            </a:r>
            <a:r>
              <a:rPr lang="nl-NL" dirty="0" err="1" smtClean="0"/>
              <a:t>working</a:t>
            </a:r>
            <a:r>
              <a:rPr lang="nl-NL" dirty="0" smtClean="0"/>
              <a:t> </a:t>
            </a:r>
            <a:r>
              <a:rPr lang="nl-NL" dirty="0" err="1" smtClean="0"/>
              <a:t>conditions</a:t>
            </a:r>
            <a:endParaRPr lang="nl-NL" dirty="0" smtClean="0"/>
          </a:p>
          <a:p>
            <a:r>
              <a:rPr lang="nl-NL" dirty="0" smtClean="0"/>
              <a:t>- Vooral werkeloosheid van belang, daarnaast overwerk (veel uren) en </a:t>
            </a:r>
            <a:r>
              <a:rPr lang="nl-NL" dirty="0" err="1" smtClean="0"/>
              <a:t>tiojdelijke</a:t>
            </a:r>
            <a:r>
              <a:rPr lang="nl-NL" dirty="0" smtClean="0"/>
              <a:t> contracten</a:t>
            </a:r>
          </a:p>
          <a:p>
            <a:pPr marL="171450" indent="-171450">
              <a:buFontTx/>
              <a:buChar char="-"/>
            </a:pPr>
            <a:endParaRPr lang="nl-NL" dirty="0" smtClean="0"/>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6</a:t>
            </a:fld>
            <a:endParaRPr lang="nl-NL"/>
          </a:p>
        </p:txBody>
      </p:sp>
    </p:spTree>
    <p:extLst>
      <p:ext uri="{BB962C8B-B14F-4D97-AF65-F5344CB8AC3E}">
        <p14:creationId xmlns:p14="http://schemas.microsoft.com/office/powerpoint/2010/main" val="115339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7</a:t>
            </a:fld>
            <a:endParaRPr lang="nl-NL"/>
          </a:p>
        </p:txBody>
      </p:sp>
    </p:spTree>
    <p:extLst>
      <p:ext uri="{BB962C8B-B14F-4D97-AF65-F5344CB8AC3E}">
        <p14:creationId xmlns:p14="http://schemas.microsoft.com/office/powerpoint/2010/main" val="498789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8</a:t>
            </a:fld>
            <a:endParaRPr lang="nl-NL"/>
          </a:p>
        </p:txBody>
      </p:sp>
    </p:spTree>
    <p:extLst>
      <p:ext uri="{BB962C8B-B14F-4D97-AF65-F5344CB8AC3E}">
        <p14:creationId xmlns:p14="http://schemas.microsoft.com/office/powerpoint/2010/main" val="1777999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6342A7-4546-4A8E-9F42-D451ACAFFCEB}" type="slidenum">
              <a:rPr lang="nl-NL" smtClean="0"/>
              <a:t>9</a:t>
            </a:fld>
            <a:endParaRPr lang="nl-NL"/>
          </a:p>
        </p:txBody>
      </p:sp>
    </p:spTree>
    <p:extLst>
      <p:ext uri="{BB962C8B-B14F-4D97-AF65-F5344CB8AC3E}">
        <p14:creationId xmlns:p14="http://schemas.microsoft.com/office/powerpoint/2010/main" val="280319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Footer Placeholder 2"/>
          <p:cNvSpPr>
            <a:spLocks noGrp="1"/>
          </p:cNvSpPr>
          <p:nvPr>
            <p:ph type="ftr" sz="quarter" idx="10"/>
          </p:nvPr>
        </p:nvSpPr>
        <p:spPr>
          <a:xfrm>
            <a:off x="461602" y="6458172"/>
            <a:ext cx="11221953" cy="320676"/>
          </a:xfrm>
        </p:spPr>
        <p:txBody>
          <a:bodyPr/>
          <a:lstStyle/>
          <a:p>
            <a:endParaRPr lang="nl-NL"/>
          </a:p>
        </p:txBody>
      </p:sp>
      <p:sp>
        <p:nvSpPr>
          <p:cNvPr id="6" name="Content Placeholder 5"/>
          <p:cNvSpPr>
            <a:spLocks noGrp="1"/>
          </p:cNvSpPr>
          <p:nvPr>
            <p:ph sz="quarter" idx="11"/>
          </p:nvPr>
        </p:nvSpPr>
        <p:spPr>
          <a:xfrm>
            <a:off x="449650" y="2264097"/>
            <a:ext cx="11233635" cy="3913105"/>
          </a:xfrm>
        </p:spPr>
        <p:txBody>
          <a:bodyPr/>
          <a:lstStyle/>
          <a:p>
            <a:pPr lvl="0"/>
            <a:r>
              <a:rPr lang="nl-NL" smtClean="0"/>
              <a:t>Klik om de modelstijlen te bewerken</a:t>
            </a:r>
          </a:p>
          <a:p>
            <a:pPr lvl="1"/>
            <a:r>
              <a:rPr lang="nl-NL" smtClean="0"/>
              <a:t>Tweede niveau</a:t>
            </a:r>
          </a:p>
        </p:txBody>
      </p:sp>
    </p:spTree>
    <p:extLst>
      <p:ext uri="{BB962C8B-B14F-4D97-AF65-F5344CB8AC3E}">
        <p14:creationId xmlns:p14="http://schemas.microsoft.com/office/powerpoint/2010/main" val="37210036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Footer Placeholder 2"/>
          <p:cNvSpPr>
            <a:spLocks noGrp="1"/>
          </p:cNvSpPr>
          <p:nvPr>
            <p:ph type="ftr" sz="quarter" idx="10"/>
          </p:nvPr>
        </p:nvSpPr>
        <p:spPr/>
        <p:txBody>
          <a:bodyPr/>
          <a:lstStyle/>
          <a:p>
            <a:endParaRPr lang="nl-NL"/>
          </a:p>
        </p:txBody>
      </p:sp>
      <p:sp>
        <p:nvSpPr>
          <p:cNvPr id="6" name="Content Placeholder 5"/>
          <p:cNvSpPr>
            <a:spLocks noGrp="1"/>
          </p:cNvSpPr>
          <p:nvPr>
            <p:ph sz="quarter" idx="11"/>
          </p:nvPr>
        </p:nvSpPr>
        <p:spPr>
          <a:xfrm>
            <a:off x="449650" y="2264098"/>
            <a:ext cx="11233635" cy="3913105"/>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09085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4294" y="2539144"/>
            <a:ext cx="8673707" cy="2087936"/>
          </a:xfrm>
        </p:spPr>
        <p:txBody>
          <a:bodyPr anchor="t" anchorCtr="0">
            <a:normAutofit/>
          </a:bodyPr>
          <a:lstStyle>
            <a:lvl1pPr algn="l">
              <a:lnSpc>
                <a:spcPts val="5399"/>
              </a:lnSpc>
              <a:defRPr sz="4319" b="0"/>
            </a:lvl1pPr>
          </a:lstStyle>
          <a:p>
            <a:r>
              <a:rPr lang="nl-NL" smtClean="0"/>
              <a:t>Klik om de stijl te bewerken</a:t>
            </a:r>
            <a:endParaRPr lang="nl-NL" dirty="0"/>
          </a:p>
        </p:txBody>
      </p:sp>
      <p:sp>
        <p:nvSpPr>
          <p:cNvPr id="5" name="Footer Placeholder 4"/>
          <p:cNvSpPr>
            <a:spLocks noGrp="1"/>
          </p:cNvSpPr>
          <p:nvPr>
            <p:ph type="ftr" sz="quarter" idx="11"/>
          </p:nvPr>
        </p:nvSpPr>
        <p:spPr>
          <a:xfrm>
            <a:off x="2029695" y="6206438"/>
            <a:ext cx="9359505" cy="320676"/>
          </a:xfrm>
        </p:spPr>
        <p:txBody>
          <a:bodyPr/>
          <a:lstStyle>
            <a:lvl1pPr>
              <a:lnSpc>
                <a:spcPct val="100000"/>
              </a:lnSpc>
              <a:defRPr sz="1620"/>
            </a:lvl1pPr>
          </a:lstStyle>
          <a:p>
            <a:endParaRPr lang="nl-NL"/>
          </a:p>
        </p:txBody>
      </p:sp>
    </p:spTree>
    <p:extLst>
      <p:ext uri="{BB962C8B-B14F-4D97-AF65-F5344CB8AC3E}">
        <p14:creationId xmlns:p14="http://schemas.microsoft.com/office/powerpoint/2010/main" val="4056891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449802" y="1571348"/>
            <a:ext cx="5569999" cy="692460"/>
          </a:xfrm>
        </p:spPr>
        <p:txBody>
          <a:bodyPr/>
          <a:lstStyle/>
          <a:p>
            <a:r>
              <a:rPr lang="nl-NL" smtClean="0"/>
              <a:t>Klik om de stijl te bewerken</a:t>
            </a:r>
            <a:endParaRPr lang="nl-NL"/>
          </a:p>
        </p:txBody>
      </p:sp>
      <p:sp>
        <p:nvSpPr>
          <p:cNvPr id="3" name="Content Placeholder 2"/>
          <p:cNvSpPr>
            <a:spLocks noGrp="1"/>
          </p:cNvSpPr>
          <p:nvPr>
            <p:ph sz="half" idx="1"/>
          </p:nvPr>
        </p:nvSpPr>
        <p:spPr>
          <a:xfrm>
            <a:off x="437963" y="2263807"/>
            <a:ext cx="5581838" cy="3913156"/>
          </a:xfrm>
        </p:spPr>
        <p:txBody>
          <a:bodyPr/>
          <a:lstStyle/>
          <a:p>
            <a:pPr lvl="0"/>
            <a:r>
              <a:rPr lang="nl-NL" smtClean="0"/>
              <a:t>Klik om de modelstijlen te bewerken</a:t>
            </a:r>
          </a:p>
          <a:p>
            <a:pPr lvl="1"/>
            <a:r>
              <a:rPr lang="nl-NL" smtClean="0"/>
              <a:t>Tweede niveau</a:t>
            </a:r>
          </a:p>
        </p:txBody>
      </p:sp>
      <p:sp>
        <p:nvSpPr>
          <p:cNvPr id="6" name="Footer Placeholder 5"/>
          <p:cNvSpPr>
            <a:spLocks noGrp="1"/>
          </p:cNvSpPr>
          <p:nvPr>
            <p:ph type="ftr" sz="quarter" idx="11"/>
          </p:nvPr>
        </p:nvSpPr>
        <p:spPr/>
        <p:txBody>
          <a:bodyPr/>
          <a:lstStyle/>
          <a:p>
            <a:endParaRPr lang="nl-NL"/>
          </a:p>
        </p:txBody>
      </p:sp>
      <p:sp>
        <p:nvSpPr>
          <p:cNvPr id="9" name="Picture Placeholder 8"/>
          <p:cNvSpPr>
            <a:spLocks noGrp="1"/>
          </p:cNvSpPr>
          <p:nvPr>
            <p:ph type="pic" sz="quarter" idx="12"/>
          </p:nvPr>
        </p:nvSpPr>
        <p:spPr>
          <a:xfrm>
            <a:off x="6396085" y="1892700"/>
            <a:ext cx="5203367" cy="3733974"/>
          </a:xfrm>
        </p:spPr>
        <p:txBody>
          <a:bodyPr/>
          <a:lstStyle/>
          <a:p>
            <a:r>
              <a:rPr lang="nl-NL" smtClean="0"/>
              <a:t>Klik op het pictogram als u een afbeelding wilt toevoegen</a:t>
            </a:r>
            <a:endParaRPr lang="nl-NL"/>
          </a:p>
        </p:txBody>
      </p:sp>
    </p:spTree>
    <p:extLst>
      <p:ext uri="{BB962C8B-B14F-4D97-AF65-F5344CB8AC3E}">
        <p14:creationId xmlns:p14="http://schemas.microsoft.com/office/powerpoint/2010/main" val="29696206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Log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a:p>
        </p:txBody>
      </p:sp>
      <p:sp>
        <p:nvSpPr>
          <p:cNvPr id="4" name="Text Placeholder 2"/>
          <p:cNvSpPr>
            <a:spLocks noGrp="1"/>
          </p:cNvSpPr>
          <p:nvPr>
            <p:ph idx="1"/>
          </p:nvPr>
        </p:nvSpPr>
        <p:spPr>
          <a:xfrm>
            <a:off x="449803" y="2263807"/>
            <a:ext cx="11233755" cy="3913156"/>
          </a:xfrm>
          <a:prstGeom prst="rect">
            <a:avLst/>
          </a:prstGeom>
        </p:spPr>
        <p:txBody>
          <a:bodyPr vert="horz" lIns="91440" tIns="45720" rIns="91440" bIns="45720" rtlCol="0">
            <a:normAutofit/>
          </a:bodyPr>
          <a:lstStyle>
            <a:lvl1pPr marL="0" marR="0" indent="0" algn="l" defTabSz="617083" rtl="0" eaLnBrk="1" fontAlgn="auto" latinLnBrk="0" hangingPunct="1">
              <a:lnSpc>
                <a:spcPts val="1980"/>
              </a:lnSpc>
              <a:spcBef>
                <a:spcPts val="0"/>
              </a:spcBef>
              <a:spcAft>
                <a:spcPts val="0"/>
              </a:spcAft>
              <a:buClrTx/>
              <a:buSzTx/>
              <a:buFont typeface="Arial" panose="020B0604020202020204" pitchFamily="34" charset="0"/>
              <a:buNone/>
              <a:tabLst/>
              <a:defRPr/>
            </a:lvl1pPr>
            <a:lvl2pPr marL="159984" marR="0" indent="-159984" algn="l" defTabSz="617083" rtl="0" eaLnBrk="1" fontAlgn="auto" latinLnBrk="0" hangingPunct="1">
              <a:lnSpc>
                <a:spcPts val="1980"/>
              </a:lnSpc>
              <a:spcBef>
                <a:spcPts val="0"/>
              </a:spcBef>
              <a:spcAft>
                <a:spcPts val="0"/>
              </a:spcAft>
              <a:buClrTx/>
              <a:buSzTx/>
              <a:buFontTx/>
              <a:buBlip>
                <a:blip r:embed="rId3"/>
              </a:buBlip>
              <a:tabLst/>
              <a:defRPr/>
            </a:lvl2pPr>
          </a:lstStyle>
          <a:p>
            <a:pPr marL="0" marR="0" lvl="0" indent="0" algn="l" defTabSz="617083" rtl="0" eaLnBrk="1" fontAlgn="auto" latinLnBrk="0" hangingPunct="1">
              <a:lnSpc>
                <a:spcPts val="1980"/>
              </a:lnSpc>
              <a:spcBef>
                <a:spcPts val="0"/>
              </a:spcBef>
              <a:spcAft>
                <a:spcPts val="0"/>
              </a:spcAft>
              <a:buClrTx/>
              <a:buSzTx/>
              <a:buFont typeface="Arial" panose="020B0604020202020204" pitchFamily="34" charset="0"/>
              <a:buNone/>
              <a:tabLst/>
              <a:defRPr/>
            </a:pPr>
            <a:r>
              <a:rPr kumimoji="0" lang="nl-NL" sz="1440" b="0" i="0" u="none" strike="noStrike" kern="1200" cap="none" spc="0" normalizeH="0" baseline="0" noProof="0" smtClean="0">
                <a:ln>
                  <a:noFill/>
                </a:ln>
                <a:solidFill>
                  <a:prstClr val="black"/>
                </a:solidFill>
                <a:effectLst/>
                <a:uLnTx/>
                <a:uFillTx/>
                <a:latin typeface="+mn-lt"/>
                <a:ea typeface="+mn-ea"/>
                <a:cs typeface="+mn-cs"/>
              </a:rPr>
              <a:t>Klik om de modelstijlen te bewerken</a:t>
            </a:r>
          </a:p>
          <a:p>
            <a:pPr marL="0" marR="0" lvl="1" indent="0" algn="l" defTabSz="617083" rtl="0" eaLnBrk="1" fontAlgn="auto" latinLnBrk="0" hangingPunct="1">
              <a:lnSpc>
                <a:spcPts val="1980"/>
              </a:lnSpc>
              <a:spcBef>
                <a:spcPts val="0"/>
              </a:spcBef>
              <a:spcAft>
                <a:spcPts val="0"/>
              </a:spcAft>
              <a:buClrTx/>
              <a:buSzTx/>
              <a:buFont typeface="Arial" panose="020B0604020202020204" pitchFamily="34" charset="0"/>
              <a:buNone/>
              <a:tabLst/>
              <a:defRPr/>
            </a:pPr>
            <a:r>
              <a:rPr kumimoji="0" lang="nl-NL" sz="1440" b="0" i="0" u="none" strike="noStrike" kern="1200" cap="none" spc="0" normalizeH="0" baseline="0" noProof="0" smtClean="0">
                <a:ln>
                  <a:noFill/>
                </a:ln>
                <a:solidFill>
                  <a:prstClr val="black"/>
                </a:solidFill>
                <a:effectLst/>
                <a:uLnTx/>
                <a:uFillTx/>
                <a:latin typeface="+mn-lt"/>
                <a:ea typeface="+mn-ea"/>
                <a:cs typeface="+mn-cs"/>
              </a:rPr>
              <a:t>Tweede niveau</a:t>
            </a:r>
          </a:p>
        </p:txBody>
      </p:sp>
    </p:spTree>
    <p:extLst>
      <p:ext uri="{BB962C8B-B14F-4D97-AF65-F5344CB8AC3E}">
        <p14:creationId xmlns:p14="http://schemas.microsoft.com/office/powerpoint/2010/main" val="22433876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nl-NL"/>
          </a:p>
        </p:txBody>
      </p:sp>
      <p:sp>
        <p:nvSpPr>
          <p:cNvPr id="5" name="Content Placeholder 4"/>
          <p:cNvSpPr>
            <a:spLocks noGrp="1"/>
          </p:cNvSpPr>
          <p:nvPr>
            <p:ph sz="quarter" idx="11"/>
          </p:nvPr>
        </p:nvSpPr>
        <p:spPr>
          <a:xfrm>
            <a:off x="449650" y="1571348"/>
            <a:ext cx="11233635" cy="4605854"/>
          </a:xfrm>
          <a:noFill/>
        </p:spPr>
        <p:txBody>
          <a:bodyPr/>
          <a:lstStyle/>
          <a:p>
            <a:pPr lvl="0"/>
            <a:r>
              <a:rPr lang="nl-NL" smtClean="0"/>
              <a:t>Klik om de modelstijlen te bewerken</a:t>
            </a:r>
          </a:p>
          <a:p>
            <a:pPr lvl="1"/>
            <a:r>
              <a:rPr lang="nl-NL" smtClean="0"/>
              <a:t>Tweede niveau</a:t>
            </a:r>
          </a:p>
        </p:txBody>
      </p:sp>
    </p:spTree>
    <p:extLst>
      <p:ext uri="{BB962C8B-B14F-4D97-AF65-F5344CB8AC3E}">
        <p14:creationId xmlns:p14="http://schemas.microsoft.com/office/powerpoint/2010/main" val="13940965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1_Titel en objec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solidFill>
                  <a:schemeClr val="bg2"/>
                </a:solidFill>
              </a:defRPr>
            </a:lvl1pPr>
          </a:lstStyle>
          <a:p>
            <a:r>
              <a:rPr lang="nl-NL"/>
              <a:t>Klik om de stijl te bewerken</a:t>
            </a:r>
          </a:p>
        </p:txBody>
      </p:sp>
      <p:sp>
        <p:nvSpPr>
          <p:cNvPr id="10" name="Tijdelijke aanduiding voor inhoud 9"/>
          <p:cNvSpPr>
            <a:spLocks noGrp="1"/>
          </p:cNvSpPr>
          <p:nvPr>
            <p:ph sz="quarter" idx="10"/>
          </p:nvPr>
        </p:nvSpPr>
        <p:spPr>
          <a:xfrm>
            <a:off x="883201" y="2250000"/>
            <a:ext cx="10425600" cy="3643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77225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3_Titel en objec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solidFill>
                  <a:schemeClr val="bg2"/>
                </a:solidFill>
              </a:defRPr>
            </a:lvl1pPr>
          </a:lstStyle>
          <a:p>
            <a:r>
              <a:rPr lang="nl-NL"/>
              <a:t>Klik om de stijl te bewerken</a:t>
            </a:r>
          </a:p>
        </p:txBody>
      </p:sp>
      <p:sp>
        <p:nvSpPr>
          <p:cNvPr id="10" name="Tijdelijke aanduiding voor inhoud 9"/>
          <p:cNvSpPr>
            <a:spLocks noGrp="1"/>
          </p:cNvSpPr>
          <p:nvPr>
            <p:ph sz="quarter" idx="10"/>
          </p:nvPr>
        </p:nvSpPr>
        <p:spPr>
          <a:xfrm>
            <a:off x="883201" y="2250000"/>
            <a:ext cx="10425600" cy="3643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77911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3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914401" y="609600"/>
            <a:ext cx="10363200" cy="1143000"/>
          </a:xfrm>
          <a:prstGeom prst="rect">
            <a:avLst/>
          </a:prstGeom>
        </p:spPr>
        <p:txBody>
          <a:bodyPr/>
          <a:lstStyle/>
          <a:p>
            <a:r>
              <a:rPr lang="nl-NL" smtClean="0"/>
              <a:t>Klik om de stijl te bewerken</a:t>
            </a:r>
            <a:endParaRPr lang="en-US"/>
          </a:p>
        </p:txBody>
      </p:sp>
      <p:sp>
        <p:nvSpPr>
          <p:cNvPr id="3" name="Tijdelijke aanduiding voor inhoud 2"/>
          <p:cNvSpPr>
            <a:spLocks noGrp="1"/>
          </p:cNvSpPr>
          <p:nvPr>
            <p:ph idx="1"/>
          </p:nvPr>
        </p:nvSpPr>
        <p:spPr>
          <a:xfrm>
            <a:off x="914401" y="1981200"/>
            <a:ext cx="10363200" cy="4114800"/>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1029"/>
          <p:cNvSpPr>
            <a:spLocks noGrp="1" noChangeArrowheads="1"/>
          </p:cNvSpPr>
          <p:nvPr>
            <p:ph type="ftr" sz="quarter" idx="10"/>
          </p:nvPr>
        </p:nvSpPr>
        <p:spPr>
          <a:xfrm>
            <a:off x="3556000" y="6324600"/>
            <a:ext cx="3860800" cy="457200"/>
          </a:xfrm>
          <a:prstGeom prst="rect">
            <a:avLst/>
          </a:prstGeom>
          <a:ln/>
        </p:spPr>
        <p:txBody>
          <a:bodyPr/>
          <a:lstStyle>
            <a:lvl1pPr>
              <a:defRPr/>
            </a:lvl1pPr>
          </a:lstStyle>
          <a:p>
            <a:pPr defTabSz="914188">
              <a:defRPr/>
            </a:pPr>
            <a:endParaRPr lang="nl-NL"/>
          </a:p>
        </p:txBody>
      </p:sp>
      <p:sp>
        <p:nvSpPr>
          <p:cNvPr id="5" name="Rectangle 1035"/>
          <p:cNvSpPr>
            <a:spLocks noGrp="1" noChangeArrowheads="1"/>
          </p:cNvSpPr>
          <p:nvPr>
            <p:ph type="sldNum" sz="quarter" idx="11"/>
          </p:nvPr>
        </p:nvSpPr>
        <p:spPr>
          <a:xfrm>
            <a:off x="-1320800" y="6324600"/>
            <a:ext cx="2540000" cy="457200"/>
          </a:xfrm>
          <a:prstGeom prst="rect">
            <a:avLst/>
          </a:prstGeom>
          <a:ln/>
        </p:spPr>
        <p:txBody>
          <a:bodyPr/>
          <a:lstStyle>
            <a:lvl1pPr>
              <a:defRPr/>
            </a:lvl1pPr>
          </a:lstStyle>
          <a:p>
            <a:pPr defTabSz="914188">
              <a:defRPr/>
            </a:pPr>
            <a:fld id="{73AF6F81-895F-4C93-9D0C-352C31F11C05}" type="slidenum">
              <a:rPr lang="nl-NL" smtClean="0">
                <a:solidFill>
                  <a:prstClr val="black"/>
                </a:solidFill>
              </a:rPr>
              <a:pPr defTabSz="914188">
                <a:defRPr/>
              </a:pPr>
              <a:t>‹nr.›</a:t>
            </a:fld>
            <a:endParaRPr lang="nl-NL">
              <a:solidFill>
                <a:prstClr val="black"/>
              </a:solidFill>
            </a:endParaRPr>
          </a:p>
        </p:txBody>
      </p:sp>
    </p:spTree>
    <p:extLst>
      <p:ext uri="{BB962C8B-B14F-4D97-AF65-F5344CB8AC3E}">
        <p14:creationId xmlns:p14="http://schemas.microsoft.com/office/powerpoint/2010/main" val="352531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 en tekst kader">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14" name="Rectangle 5">
            <a:extLst>
              <a:ext uri="{FF2B5EF4-FFF2-40B4-BE49-F238E27FC236}">
                <a16:creationId xmlns:a16="http://schemas.microsoft.com/office/drawing/2014/main" id="{0C6A5DF4-75E2-4CA0-A53D-7AD2009418E0}"/>
              </a:ext>
            </a:extLst>
          </p:cNvPr>
          <p:cNvSpPr>
            <a:spLocks noSelect="1" noChangeArrowheads="1"/>
          </p:cNvSpPr>
          <p:nvPr userDrawn="1"/>
        </p:nvSpPr>
        <p:spPr bwMode="gray">
          <a:xfrm>
            <a:off x="0" y="3175"/>
            <a:ext cx="12192000" cy="950913"/>
          </a:xfrm>
          <a:prstGeom prst="rect">
            <a:avLst/>
          </a:prstGeom>
          <a:solidFill>
            <a:srgbClr val="678E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nl-NL" sz="1799"/>
          </a:p>
        </p:txBody>
      </p:sp>
      <p:sp>
        <p:nvSpPr>
          <p:cNvPr id="15" name="Freeform 12">
            <a:extLst>
              <a:ext uri="{FF2B5EF4-FFF2-40B4-BE49-F238E27FC236}">
                <a16:creationId xmlns:a16="http://schemas.microsoft.com/office/drawing/2014/main" id="{FDFB2D5E-2EE6-4D18-90F8-28A123782698}"/>
              </a:ext>
            </a:extLst>
          </p:cNvPr>
          <p:cNvSpPr>
            <a:spLocks noSelect="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E6E6"/>
          </a:solidFill>
          <a:ln>
            <a:noFill/>
          </a:ln>
        </p:spPr>
        <p:txBody>
          <a:bodyPr vert="horz" wrap="square" lIns="91416" tIns="45708" rIns="91416" bIns="45708" numCol="1" anchor="t" anchorCtr="0" compatLnSpc="1">
            <a:prstTxWarp prst="textNoShape">
              <a:avLst/>
            </a:prstTxWarp>
          </a:bodyPr>
          <a:lstStyle/>
          <a:p>
            <a:endParaRPr lang="nl-NL" sz="1799"/>
          </a:p>
        </p:txBody>
      </p:sp>
      <p:sp>
        <p:nvSpPr>
          <p:cNvPr id="16" name="Rectangle 5">
            <a:extLst>
              <a:ext uri="{FF2B5EF4-FFF2-40B4-BE49-F238E27FC236}">
                <a16:creationId xmlns:a16="http://schemas.microsoft.com/office/drawing/2014/main" id="{E4EDA49C-51B0-41DB-B094-083E59D51FF5}"/>
              </a:ext>
            </a:extLst>
          </p:cNvPr>
          <p:cNvSpPr>
            <a:spLocks noSelect="1" noChangeArrowheads="1"/>
          </p:cNvSpPr>
          <p:nvPr userDrawn="1"/>
        </p:nvSpPr>
        <p:spPr bwMode="gray">
          <a:xfrm>
            <a:off x="6349" y="1368426"/>
            <a:ext cx="12185652" cy="882650"/>
          </a:xfrm>
          <a:prstGeom prst="rect">
            <a:avLst/>
          </a:prstGeom>
          <a:solidFill>
            <a:srgbClr val="FFFFFF"/>
          </a:solidFill>
          <a:ln>
            <a:noFill/>
          </a:ln>
        </p:spPr>
        <p:txBody>
          <a:bodyPr vert="horz" wrap="square" lIns="91416" tIns="45708" rIns="91416" bIns="45708" numCol="1" anchor="t" anchorCtr="0" compatLnSpc="1">
            <a:prstTxWarp prst="textNoShape">
              <a:avLst/>
            </a:prstTxWarp>
          </a:bodyPr>
          <a:lstStyle/>
          <a:p>
            <a:endParaRPr lang="nl-NL" sz="1799"/>
          </a:p>
        </p:txBody>
      </p:sp>
      <p:grpSp>
        <p:nvGrpSpPr>
          <p:cNvPr id="11" name="Groep 10"/>
          <p:cNvGrpSpPr>
            <a:grpSpLocks noSelect="1"/>
          </p:cNvGrpSpPr>
          <p:nvPr userDrawn="1"/>
        </p:nvGrpSpPr>
        <p:grpSpPr bwMode="gray">
          <a:xfrm>
            <a:off x="10647765" y="6224589"/>
            <a:ext cx="1207773"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3"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grpSp>
      <p:sp>
        <p:nvSpPr>
          <p:cNvPr id="7" name="***Tijdelijke aanduiding voor tekst 6"/>
          <p:cNvSpPr>
            <a:spLocks noGrp="1" noSelect="1"/>
          </p:cNvSpPr>
          <p:nvPr>
            <p:ph type="body" sz="quarter" idx="13" hasCustomPrompt="1"/>
          </p:nvPr>
        </p:nvSpPr>
        <p:spPr bwMode="gray">
          <a:xfrm>
            <a:off x="623726" y="2196274"/>
            <a:ext cx="10005394" cy="3671888"/>
          </a:xfrm>
        </p:spPr>
        <p:txBody>
          <a:bodyPr/>
          <a:lstStyle>
            <a:lvl1pPr>
              <a:defRPr/>
            </a:lvl1pPr>
          </a:lstStyle>
          <a:p>
            <a:pPr lvl="0"/>
            <a:r>
              <a:rPr lang="nl-NL" dirty="0"/>
              <a:t>[Tekst]</a:t>
            </a:r>
          </a:p>
        </p:txBody>
      </p:sp>
      <p:sp>
        <p:nvSpPr>
          <p:cNvPr id="9" name="Rechthoek 8"/>
          <p:cNvSpPr>
            <a:spLocks noSelect="1"/>
          </p:cNvSpPr>
          <p:nvPr userDrawn="1"/>
        </p:nvSpPr>
        <p:spPr bwMode="gray">
          <a:xfrm>
            <a:off x="381501" y="302400"/>
            <a:ext cx="10365301" cy="16164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 name="***Titel 1"/>
          <p:cNvSpPr>
            <a:spLocks noGrp="1" noSelect="1"/>
          </p:cNvSpPr>
          <p:nvPr>
            <p:ph type="title" hasCustomPrompt="1"/>
          </p:nvPr>
        </p:nvSpPr>
        <p:spPr bwMode="gray">
          <a:xfrm>
            <a:off x="624001" y="490631"/>
            <a:ext cx="10005394" cy="1296000"/>
          </a:xfrm>
        </p:spPr>
        <p:txBody>
          <a:bodyPr anchor="t"/>
          <a:lstStyle>
            <a:lvl1pPr>
              <a:defRPr>
                <a:solidFill>
                  <a:schemeClr val="bg1"/>
                </a:solidFill>
              </a:defRPr>
            </a:lvl1pPr>
          </a:lstStyle>
          <a:p>
            <a:r>
              <a:rPr lang="nl-NL" noProof="1"/>
              <a:t>[Titel]</a:t>
            </a:r>
          </a:p>
        </p:txBody>
      </p:sp>
    </p:spTree>
    <p:extLst>
      <p:ext uri="{BB962C8B-B14F-4D97-AF65-F5344CB8AC3E}">
        <p14:creationId xmlns:p14="http://schemas.microsoft.com/office/powerpoint/2010/main" val="229666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9800" y="1571348"/>
            <a:ext cx="11233755" cy="692460"/>
          </a:xfrm>
          <a:prstGeom prst="rect">
            <a:avLst/>
          </a:prstGeom>
        </p:spPr>
        <p:txBody>
          <a:bodyPr vert="horz" lIns="91440" tIns="45720" rIns="91440" bIns="45720" rtlCol="0" anchor="ctr">
            <a:normAutofit/>
          </a:bodyPr>
          <a:lstStyle/>
          <a:p>
            <a:r>
              <a:rPr lang="nl-NL" smtClean="0"/>
              <a:t>Klik om de stijl te bewerken</a:t>
            </a:r>
            <a:endParaRPr lang="nl-NL" dirty="0"/>
          </a:p>
        </p:txBody>
      </p:sp>
      <p:sp>
        <p:nvSpPr>
          <p:cNvPr id="3" name="Text Placeholder 2"/>
          <p:cNvSpPr>
            <a:spLocks noGrp="1"/>
          </p:cNvSpPr>
          <p:nvPr>
            <p:ph type="body" idx="1"/>
          </p:nvPr>
        </p:nvSpPr>
        <p:spPr>
          <a:xfrm>
            <a:off x="449803" y="2263807"/>
            <a:ext cx="11233755" cy="391315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5" name="Footer Placeholder 4"/>
          <p:cNvSpPr>
            <a:spLocks noGrp="1"/>
          </p:cNvSpPr>
          <p:nvPr>
            <p:ph type="ftr" sz="quarter" idx="3"/>
          </p:nvPr>
        </p:nvSpPr>
        <p:spPr>
          <a:xfrm>
            <a:off x="461602" y="6458172"/>
            <a:ext cx="11221953" cy="320676"/>
          </a:xfrm>
          <a:prstGeom prst="rect">
            <a:avLst/>
          </a:prstGeom>
        </p:spPr>
        <p:txBody>
          <a:bodyPr vert="horz" lIns="91440" tIns="45720" rIns="91440" bIns="45720" rtlCol="0" anchor="ctr"/>
          <a:lstStyle>
            <a:lvl1pPr algn="l">
              <a:defRPr sz="1260" cap="all" baseline="0">
                <a:solidFill>
                  <a:srgbClr val="FFFFFF"/>
                </a:solidFill>
                <a:latin typeface="+mn-lt"/>
              </a:defRPr>
            </a:lvl1pPr>
          </a:lstStyle>
          <a:p>
            <a:endParaRPr lang="nl-NL"/>
          </a:p>
        </p:txBody>
      </p:sp>
    </p:spTree>
    <p:extLst>
      <p:ext uri="{BB962C8B-B14F-4D97-AF65-F5344CB8AC3E}">
        <p14:creationId xmlns:p14="http://schemas.microsoft.com/office/powerpoint/2010/main" val="4138497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0" r:id="rId6"/>
    <p:sldLayoutId id="2147483671" r:id="rId7"/>
    <p:sldLayoutId id="2147483672" r:id="rId8"/>
    <p:sldLayoutId id="2147483673" r:id="rId9"/>
    <p:sldLayoutId id="2147483674" r:id="rId10"/>
  </p:sldLayoutIdLst>
  <p:timing>
    <p:tnLst>
      <p:par>
        <p:cTn id="1" dur="indefinite" restart="never" nodeType="tmRoot"/>
      </p:par>
    </p:tnLst>
  </p:timing>
  <p:hf hdr="0" ftr="0" dt="0"/>
  <p:txStyles>
    <p:titleStyle>
      <a:lvl1pPr algn="l" defTabSz="617083"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0" indent="0" algn="l" defTabSz="617083" rtl="0" eaLnBrk="1" latinLnBrk="0" hangingPunct="1">
        <a:lnSpc>
          <a:spcPts val="1980"/>
        </a:lnSpc>
        <a:spcBef>
          <a:spcPts val="0"/>
        </a:spcBef>
        <a:buFont typeface="Arial" panose="020B0604020202020204" pitchFamily="34" charset="0"/>
        <a:buNone/>
        <a:defRPr sz="1440" kern="1200">
          <a:solidFill>
            <a:schemeClr val="tx1"/>
          </a:solidFill>
          <a:latin typeface="+mn-lt"/>
          <a:ea typeface="+mn-ea"/>
          <a:cs typeface="+mn-cs"/>
        </a:defRPr>
      </a:lvl1pPr>
      <a:lvl2pPr marL="159984" indent="-159984" algn="l" defTabSz="617083" rtl="0" eaLnBrk="1" latinLnBrk="0" hangingPunct="1">
        <a:lnSpc>
          <a:spcPts val="1980"/>
        </a:lnSpc>
        <a:spcBef>
          <a:spcPts val="0"/>
        </a:spcBef>
        <a:buFontTx/>
        <a:buBlip>
          <a:blip r:embed="rId13"/>
        </a:buBlip>
        <a:defRPr sz="1440" kern="1200">
          <a:solidFill>
            <a:schemeClr val="tx1"/>
          </a:solidFill>
          <a:latin typeface="+mn-lt"/>
          <a:ea typeface="+mn-ea"/>
          <a:cs typeface="+mn-cs"/>
        </a:defRPr>
      </a:lvl2pPr>
      <a:lvl3pPr marL="318541" indent="-159984" algn="l" defTabSz="617083" rtl="0" eaLnBrk="1" latinLnBrk="0" hangingPunct="1">
        <a:lnSpc>
          <a:spcPts val="1980"/>
        </a:lnSpc>
        <a:spcBef>
          <a:spcPts val="0"/>
        </a:spcBef>
        <a:buFont typeface="Arial" panose="020B0604020202020204" pitchFamily="34" charset="0"/>
        <a:buChar char="•"/>
        <a:defRPr sz="1440" kern="1200">
          <a:solidFill>
            <a:schemeClr val="tx1"/>
          </a:solidFill>
          <a:latin typeface="+mn-lt"/>
          <a:ea typeface="+mn-ea"/>
          <a:cs typeface="+mn-cs"/>
        </a:defRPr>
      </a:lvl3pPr>
      <a:lvl4pPr marL="487096" indent="-168555" algn="l" defTabSz="617083" rtl="0" eaLnBrk="1" latinLnBrk="0" hangingPunct="1">
        <a:lnSpc>
          <a:spcPts val="1980"/>
        </a:lnSpc>
        <a:spcBef>
          <a:spcPts val="0"/>
        </a:spcBef>
        <a:buFont typeface="Arial" panose="020B0604020202020204" pitchFamily="34" charset="0"/>
        <a:buChar char="•"/>
        <a:defRPr sz="1440" kern="1200">
          <a:solidFill>
            <a:schemeClr val="tx1"/>
          </a:solidFill>
          <a:latin typeface="+mn-lt"/>
          <a:ea typeface="+mn-ea"/>
          <a:cs typeface="+mn-cs"/>
        </a:defRPr>
      </a:lvl4pPr>
      <a:lvl5pPr marL="645651" indent="-158556" algn="l" defTabSz="617083" rtl="0" eaLnBrk="1" latinLnBrk="0" hangingPunct="1">
        <a:lnSpc>
          <a:spcPts val="1980"/>
        </a:lnSpc>
        <a:spcBef>
          <a:spcPts val="0"/>
        </a:spcBef>
        <a:buFont typeface="Arial" panose="020B0604020202020204" pitchFamily="34" charset="0"/>
        <a:buChar char="•"/>
        <a:defRPr sz="1440" kern="1200">
          <a:solidFill>
            <a:schemeClr val="tx1"/>
          </a:solidFill>
          <a:latin typeface="+mn-lt"/>
          <a:ea typeface="+mn-ea"/>
          <a:cs typeface="+mn-cs"/>
        </a:defRPr>
      </a:lvl5pPr>
      <a:lvl6pPr marL="1696978" indent="-154271" algn="l" defTabSz="617083"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6pPr>
      <a:lvl7pPr marL="2005519" indent="-154271" algn="l" defTabSz="617083"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7pPr>
      <a:lvl8pPr marL="2314061" indent="-154271" algn="l" defTabSz="617083"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8pPr>
      <a:lvl9pPr marL="2622602" indent="-154271" algn="l" defTabSz="617083"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9pPr>
    </p:bodyStyle>
    <p:otherStyle>
      <a:defPPr>
        <a:defRPr lang="nl-NL"/>
      </a:defPPr>
      <a:lvl1pPr marL="0" algn="l" defTabSz="617083" rtl="0" eaLnBrk="1" latinLnBrk="0" hangingPunct="1">
        <a:defRPr sz="1215" kern="1200">
          <a:solidFill>
            <a:schemeClr val="tx1"/>
          </a:solidFill>
          <a:latin typeface="+mn-lt"/>
          <a:ea typeface="+mn-ea"/>
          <a:cs typeface="+mn-cs"/>
        </a:defRPr>
      </a:lvl1pPr>
      <a:lvl2pPr marL="308541" algn="l" defTabSz="617083" rtl="0" eaLnBrk="1" latinLnBrk="0" hangingPunct="1">
        <a:defRPr sz="1215" kern="1200">
          <a:solidFill>
            <a:schemeClr val="tx1"/>
          </a:solidFill>
          <a:latin typeface="+mn-lt"/>
          <a:ea typeface="+mn-ea"/>
          <a:cs typeface="+mn-cs"/>
        </a:defRPr>
      </a:lvl2pPr>
      <a:lvl3pPr marL="617083" algn="l" defTabSz="617083" rtl="0" eaLnBrk="1" latinLnBrk="0" hangingPunct="1">
        <a:defRPr sz="1215" kern="1200">
          <a:solidFill>
            <a:schemeClr val="tx1"/>
          </a:solidFill>
          <a:latin typeface="+mn-lt"/>
          <a:ea typeface="+mn-ea"/>
          <a:cs typeface="+mn-cs"/>
        </a:defRPr>
      </a:lvl3pPr>
      <a:lvl4pPr marL="925624" algn="l" defTabSz="617083" rtl="0" eaLnBrk="1" latinLnBrk="0" hangingPunct="1">
        <a:defRPr sz="1215" kern="1200">
          <a:solidFill>
            <a:schemeClr val="tx1"/>
          </a:solidFill>
          <a:latin typeface="+mn-lt"/>
          <a:ea typeface="+mn-ea"/>
          <a:cs typeface="+mn-cs"/>
        </a:defRPr>
      </a:lvl4pPr>
      <a:lvl5pPr marL="1234166" algn="l" defTabSz="617083" rtl="0" eaLnBrk="1" latinLnBrk="0" hangingPunct="1">
        <a:defRPr sz="1215" kern="1200">
          <a:solidFill>
            <a:schemeClr val="tx1"/>
          </a:solidFill>
          <a:latin typeface="+mn-lt"/>
          <a:ea typeface="+mn-ea"/>
          <a:cs typeface="+mn-cs"/>
        </a:defRPr>
      </a:lvl5pPr>
      <a:lvl6pPr marL="1542707" algn="l" defTabSz="617083" rtl="0" eaLnBrk="1" latinLnBrk="0" hangingPunct="1">
        <a:defRPr sz="1215" kern="1200">
          <a:solidFill>
            <a:schemeClr val="tx1"/>
          </a:solidFill>
          <a:latin typeface="+mn-lt"/>
          <a:ea typeface="+mn-ea"/>
          <a:cs typeface="+mn-cs"/>
        </a:defRPr>
      </a:lvl6pPr>
      <a:lvl7pPr marL="1851249" algn="l" defTabSz="617083" rtl="0" eaLnBrk="1" latinLnBrk="0" hangingPunct="1">
        <a:defRPr sz="1215" kern="1200">
          <a:solidFill>
            <a:schemeClr val="tx1"/>
          </a:solidFill>
          <a:latin typeface="+mn-lt"/>
          <a:ea typeface="+mn-ea"/>
          <a:cs typeface="+mn-cs"/>
        </a:defRPr>
      </a:lvl7pPr>
      <a:lvl8pPr marL="2159790" algn="l" defTabSz="617083" rtl="0" eaLnBrk="1" latinLnBrk="0" hangingPunct="1">
        <a:defRPr sz="1215" kern="1200">
          <a:solidFill>
            <a:schemeClr val="tx1"/>
          </a:solidFill>
          <a:latin typeface="+mn-lt"/>
          <a:ea typeface="+mn-ea"/>
          <a:cs typeface="+mn-cs"/>
        </a:defRPr>
      </a:lvl8pPr>
      <a:lvl9pPr marL="2468331" algn="l" defTabSz="617083"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162440" y="1628832"/>
            <a:ext cx="12082272" cy="2087936"/>
          </a:xfrm>
        </p:spPr>
        <p:txBody>
          <a:bodyPr>
            <a:noAutofit/>
          </a:bodyPr>
          <a:lstStyle/>
          <a:p>
            <a:pPr algn="ctr"/>
            <a:r>
              <a:rPr lang="nl-NL" sz="4859" b="1" dirty="0" smtClean="0">
                <a:solidFill>
                  <a:srgbClr val="003869"/>
                </a:solidFill>
              </a:rPr>
              <a:t>Slimme Coalities</a:t>
            </a:r>
            <a:br>
              <a:rPr lang="nl-NL" sz="4859" b="1" dirty="0" smtClean="0">
                <a:solidFill>
                  <a:srgbClr val="003869"/>
                </a:solidFill>
              </a:rPr>
            </a:br>
            <a:r>
              <a:rPr lang="nl-NL" sz="3600" b="1" dirty="0" smtClean="0">
                <a:solidFill>
                  <a:srgbClr val="003869"/>
                </a:solidFill>
              </a:rPr>
              <a:t>voor het terugdringen van </a:t>
            </a:r>
            <a:br>
              <a:rPr lang="nl-NL" sz="3600" b="1" dirty="0" smtClean="0">
                <a:solidFill>
                  <a:srgbClr val="003869"/>
                </a:solidFill>
              </a:rPr>
            </a:br>
            <a:r>
              <a:rPr lang="nl-NL" sz="3600" b="1" dirty="0" smtClean="0">
                <a:solidFill>
                  <a:srgbClr val="003869"/>
                </a:solidFill>
              </a:rPr>
              <a:t>gezondheidsachterstanden</a:t>
            </a:r>
            <a:endParaRPr lang="nl-NL" sz="4859" b="1" dirty="0">
              <a:solidFill>
                <a:srgbClr val="003869"/>
              </a:solidFill>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206" y="4769636"/>
            <a:ext cx="1617303" cy="646543"/>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9085" y="4726043"/>
            <a:ext cx="2850878" cy="1061048"/>
          </a:xfrm>
          <a:prstGeom prst="rect">
            <a:avLst/>
          </a:prstGeom>
        </p:spPr>
      </p:pic>
      <p:sp>
        <p:nvSpPr>
          <p:cNvPr id="2" name="Tekstvak 1"/>
          <p:cNvSpPr txBox="1"/>
          <p:nvPr/>
        </p:nvSpPr>
        <p:spPr>
          <a:xfrm>
            <a:off x="2076777" y="3864637"/>
            <a:ext cx="8253598" cy="757130"/>
          </a:xfrm>
          <a:prstGeom prst="rect">
            <a:avLst/>
          </a:prstGeom>
          <a:noFill/>
        </p:spPr>
        <p:txBody>
          <a:bodyPr wrap="square" rtlCol="0">
            <a:spAutoFit/>
          </a:bodyPr>
          <a:lstStyle/>
          <a:p>
            <a:pPr algn="ctr" defTabSz="914188"/>
            <a:r>
              <a:rPr lang="nl-NL" sz="2160" b="1" i="1" dirty="0" smtClean="0">
                <a:solidFill>
                  <a:srgbClr val="003869"/>
                </a:solidFill>
                <a:latin typeface="Arial"/>
              </a:rPr>
              <a:t>2019</a:t>
            </a:r>
          </a:p>
          <a:p>
            <a:pPr algn="ctr" defTabSz="914188"/>
            <a:r>
              <a:rPr lang="nl-NL" sz="2160" b="1" i="1" dirty="0" smtClean="0">
                <a:solidFill>
                  <a:srgbClr val="003869"/>
                </a:solidFill>
                <a:latin typeface="Arial"/>
              </a:rPr>
              <a:t>Gezond In…</a:t>
            </a:r>
            <a:endParaRPr lang="nl-NL" sz="2160" b="1" i="1" dirty="0">
              <a:solidFill>
                <a:srgbClr val="003869"/>
              </a:solidFill>
              <a:latin typeface="Arial"/>
            </a:endParaRPr>
          </a:p>
        </p:txBody>
      </p:sp>
    </p:spTree>
    <p:extLst>
      <p:ext uri="{BB962C8B-B14F-4D97-AF65-F5344CB8AC3E}">
        <p14:creationId xmlns:p14="http://schemas.microsoft.com/office/powerpoint/2010/main" val="446570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2060"/>
                </a:solidFill>
              </a:rPr>
              <a:t>Samenwerking vereist om achterstanden terug te dringen</a:t>
            </a:r>
            <a:endParaRPr lang="nl-NL" dirty="0">
              <a:solidFill>
                <a:srgbClr val="002060"/>
              </a:solidFill>
            </a:endParaRPr>
          </a:p>
        </p:txBody>
      </p:sp>
      <p:sp>
        <p:nvSpPr>
          <p:cNvPr id="3" name="Tijdelijke aanduiding voor inhoud 2"/>
          <p:cNvSpPr>
            <a:spLocks noGrp="1"/>
          </p:cNvSpPr>
          <p:nvPr>
            <p:ph idx="1"/>
          </p:nvPr>
        </p:nvSpPr>
        <p:spPr>
          <a:xfrm>
            <a:off x="449800" y="2263808"/>
            <a:ext cx="11233755" cy="3913156"/>
          </a:xfrm>
        </p:spPr>
        <p:txBody>
          <a:bodyPr/>
          <a:lstStyle/>
          <a:p>
            <a:pPr marL="285750" indent="-285750">
              <a:buFont typeface="Wingdings" panose="05000000000000000000" pitchFamily="2" charset="2"/>
              <a:buChar char="Ø"/>
            </a:pPr>
            <a:r>
              <a:rPr lang="nl-NL" dirty="0" smtClean="0">
                <a:solidFill>
                  <a:srgbClr val="002060"/>
                </a:solidFill>
              </a:rPr>
              <a:t>Ambitie</a:t>
            </a:r>
            <a:br>
              <a:rPr lang="nl-NL" dirty="0" smtClean="0">
                <a:solidFill>
                  <a:srgbClr val="002060"/>
                </a:solidFill>
              </a:rPr>
            </a:br>
            <a:endParaRPr lang="nl-NL" dirty="0" smtClean="0">
              <a:solidFill>
                <a:srgbClr val="002060"/>
              </a:solidFill>
            </a:endParaRPr>
          </a:p>
          <a:p>
            <a:pPr marL="285750" indent="-285750">
              <a:buFont typeface="Wingdings" panose="05000000000000000000" pitchFamily="2" charset="2"/>
              <a:buChar char="Ø"/>
            </a:pPr>
            <a:r>
              <a:rPr lang="nl-NL" dirty="0" smtClean="0">
                <a:solidFill>
                  <a:srgbClr val="002060"/>
                </a:solidFill>
              </a:rPr>
              <a:t>Proces</a:t>
            </a:r>
            <a:br>
              <a:rPr lang="nl-NL" dirty="0" smtClean="0">
                <a:solidFill>
                  <a:srgbClr val="002060"/>
                </a:solidFill>
              </a:rPr>
            </a:br>
            <a:endParaRPr lang="nl-NL" dirty="0" smtClean="0">
              <a:solidFill>
                <a:srgbClr val="002060"/>
              </a:solidFill>
            </a:endParaRPr>
          </a:p>
          <a:p>
            <a:pPr marL="285750" indent="-285750">
              <a:buFont typeface="Wingdings" panose="05000000000000000000" pitchFamily="2" charset="2"/>
              <a:buChar char="Ø"/>
            </a:pPr>
            <a:r>
              <a:rPr lang="nl-NL" dirty="0" smtClean="0">
                <a:solidFill>
                  <a:srgbClr val="002060"/>
                </a:solidFill>
              </a:rPr>
              <a:t>Organisatie</a:t>
            </a:r>
            <a:br>
              <a:rPr lang="nl-NL" dirty="0" smtClean="0">
                <a:solidFill>
                  <a:srgbClr val="002060"/>
                </a:solidFill>
              </a:rPr>
            </a:br>
            <a:endParaRPr lang="nl-NL" dirty="0" smtClean="0">
              <a:solidFill>
                <a:srgbClr val="002060"/>
              </a:solidFill>
            </a:endParaRPr>
          </a:p>
          <a:p>
            <a:pPr marL="285750" indent="-285750">
              <a:buFont typeface="Wingdings" panose="05000000000000000000" pitchFamily="2" charset="2"/>
              <a:buChar char="Ø"/>
            </a:pPr>
            <a:r>
              <a:rPr lang="nl-NL" dirty="0" smtClean="0">
                <a:solidFill>
                  <a:srgbClr val="002060"/>
                </a:solidFill>
              </a:rPr>
              <a:t>Relatie</a:t>
            </a:r>
            <a:br>
              <a:rPr lang="nl-NL" dirty="0" smtClean="0">
                <a:solidFill>
                  <a:srgbClr val="002060"/>
                </a:solidFill>
              </a:rPr>
            </a:br>
            <a:endParaRPr lang="nl-NL" dirty="0" smtClean="0">
              <a:solidFill>
                <a:srgbClr val="002060"/>
              </a:solidFill>
            </a:endParaRPr>
          </a:p>
          <a:p>
            <a:pPr marL="285750" indent="-285750">
              <a:buFont typeface="Wingdings" panose="05000000000000000000" pitchFamily="2" charset="2"/>
              <a:buChar char="Ø"/>
            </a:pPr>
            <a:r>
              <a:rPr lang="nl-NL" dirty="0" smtClean="0">
                <a:solidFill>
                  <a:srgbClr val="002060"/>
                </a:solidFill>
              </a:rPr>
              <a:t>belangen</a:t>
            </a:r>
            <a:endParaRPr lang="nl-NL" dirty="0">
              <a:solidFill>
                <a:srgbClr val="002060"/>
              </a:solidFill>
            </a:endParaRPr>
          </a:p>
        </p:txBody>
      </p:sp>
      <p:pic>
        <p:nvPicPr>
          <p:cNvPr id="4" name="Afbeelding 3" descr="logo-gezond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8" y="374989"/>
            <a:ext cx="1929713" cy="772167"/>
          </a:xfrm>
          <a:prstGeom prst="rect">
            <a:avLst/>
          </a:prstGeom>
        </p:spPr>
      </p:pic>
    </p:spTree>
    <p:extLst>
      <p:ext uri="{BB962C8B-B14F-4D97-AF65-F5344CB8AC3E}">
        <p14:creationId xmlns:p14="http://schemas.microsoft.com/office/powerpoint/2010/main" val="365253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8833659" y="2700078"/>
            <a:ext cx="8229600" cy="1017000"/>
          </a:xfrm>
          <a:prstGeom prst="rect">
            <a:avLst/>
          </a:prstGeom>
          <a:noFill/>
          <a:ln>
            <a:noFill/>
          </a:ln>
        </p:spPr>
        <p:txBody>
          <a:bodyPr spcFirstLastPara="1" vert="horz" wrap="square" lIns="91425" tIns="91425" rIns="91425" bIns="91425" rtlCol="0" anchor="t" anchorCtr="0">
            <a:noAutofit/>
          </a:bodyPr>
          <a:lstStyle/>
          <a:p>
            <a:pPr>
              <a:lnSpc>
                <a:spcPct val="100000"/>
              </a:lnSpc>
              <a:spcBef>
                <a:spcPts val="0"/>
              </a:spcBef>
              <a:buClr>
                <a:srgbClr val="F7931D"/>
              </a:buClr>
            </a:pPr>
            <a:r>
              <a:rPr lang="nl-NL" b="1" dirty="0"/>
              <a:t>Kijkglas </a:t>
            </a:r>
            <a:endParaRPr b="1" dirty="0"/>
          </a:p>
          <a:p>
            <a:pPr>
              <a:lnSpc>
                <a:spcPct val="100000"/>
              </a:lnSpc>
              <a:spcBef>
                <a:spcPts val="0"/>
              </a:spcBef>
              <a:buClr>
                <a:srgbClr val="F7931D"/>
              </a:buClr>
            </a:pPr>
            <a:r>
              <a:rPr lang="nl-NL" b="1" dirty="0"/>
              <a:t>Samenwerking</a:t>
            </a:r>
            <a:endParaRPr sz="3600" dirty="0">
              <a:solidFill>
                <a:srgbClr val="F7931D"/>
              </a:solidFill>
              <a:latin typeface="Calibri"/>
              <a:ea typeface="Calibri"/>
              <a:cs typeface="Calibri"/>
              <a:sym typeface="Calibri"/>
            </a:endParaRPr>
          </a:p>
        </p:txBody>
      </p:sp>
      <p:pic>
        <p:nvPicPr>
          <p:cNvPr id="252" name="Shape 252" descr="model anders.jpg"/>
          <p:cNvPicPr preferRelativeResize="0"/>
          <p:nvPr/>
        </p:nvPicPr>
        <p:blipFill rotWithShape="1">
          <a:blip r:embed="rId3">
            <a:alphaModFix/>
          </a:blip>
          <a:srcRect b="3586"/>
          <a:stretch/>
        </p:blipFill>
        <p:spPr>
          <a:xfrm>
            <a:off x="2406446" y="279111"/>
            <a:ext cx="6059075" cy="6079355"/>
          </a:xfrm>
          <a:prstGeom prst="rect">
            <a:avLst/>
          </a:prstGeom>
          <a:noFill/>
          <a:ln>
            <a:noFill/>
          </a:ln>
        </p:spPr>
      </p:pic>
      <p:pic>
        <p:nvPicPr>
          <p:cNvPr id="4" name="Afbeelding 3" descr="logo-gezondi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398" y="374990"/>
            <a:ext cx="1813533" cy="725678"/>
          </a:xfrm>
          <a:prstGeom prst="rect">
            <a:avLst/>
          </a:prstGeom>
        </p:spPr>
      </p:pic>
    </p:spTree>
    <p:extLst>
      <p:ext uri="{BB962C8B-B14F-4D97-AF65-F5344CB8AC3E}">
        <p14:creationId xmlns:p14="http://schemas.microsoft.com/office/powerpoint/2010/main" val="1420605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400" dirty="0" err="1" smtClean="0">
                <a:solidFill>
                  <a:srgbClr val="002060"/>
                </a:solidFill>
              </a:rPr>
              <a:t>Landelijke</a:t>
            </a:r>
            <a:r>
              <a:rPr lang="en-US" sz="2400" dirty="0" smtClean="0">
                <a:solidFill>
                  <a:srgbClr val="002060"/>
                </a:solidFill>
              </a:rPr>
              <a:t> </a:t>
            </a:r>
            <a:r>
              <a:rPr lang="en-US" sz="2400" dirty="0" err="1" smtClean="0">
                <a:solidFill>
                  <a:srgbClr val="002060"/>
                </a:solidFill>
              </a:rPr>
              <a:t>ambities</a:t>
            </a:r>
            <a:r>
              <a:rPr lang="en-US" sz="2400" dirty="0" smtClean="0">
                <a:solidFill>
                  <a:srgbClr val="002060"/>
                </a:solidFill>
              </a:rPr>
              <a:t> </a:t>
            </a:r>
            <a:r>
              <a:rPr lang="en-US" sz="2400" dirty="0" err="1" smtClean="0">
                <a:solidFill>
                  <a:srgbClr val="002060"/>
                </a:solidFill>
              </a:rPr>
              <a:t>gezondheid</a:t>
            </a:r>
            <a:endParaRPr lang="nl-NL" sz="2400" dirty="0">
              <a:solidFill>
                <a:srgbClr val="002060"/>
              </a:solidFill>
            </a:endParaRPr>
          </a:p>
        </p:txBody>
      </p:sp>
      <p:sp>
        <p:nvSpPr>
          <p:cNvPr id="3" name="Tijdelijke aanduiding voor inhoud 2"/>
          <p:cNvSpPr>
            <a:spLocks noGrp="1"/>
          </p:cNvSpPr>
          <p:nvPr>
            <p:ph idx="1"/>
          </p:nvPr>
        </p:nvSpPr>
        <p:spPr/>
        <p:txBody>
          <a:bodyPr>
            <a:normAutofit/>
          </a:bodyPr>
          <a:lstStyle/>
          <a:p>
            <a:pPr marL="604291" lvl="2" indent="-285750">
              <a:buFont typeface="Wingdings" panose="05000000000000000000" pitchFamily="2" charset="2"/>
              <a:buChar char="Ø"/>
            </a:pPr>
            <a:r>
              <a:rPr lang="en-US" sz="1600" dirty="0" smtClean="0">
                <a:solidFill>
                  <a:srgbClr val="002060"/>
                </a:solidFill>
              </a:rPr>
              <a:t>Nota </a:t>
            </a:r>
            <a:r>
              <a:rPr lang="en-US" sz="1600" dirty="0" err="1" smtClean="0">
                <a:solidFill>
                  <a:srgbClr val="002060"/>
                </a:solidFill>
              </a:rPr>
              <a:t>Volksgezondheid</a:t>
            </a:r>
            <a:r>
              <a:rPr lang="en-US" sz="1600" dirty="0" smtClean="0">
                <a:solidFill>
                  <a:srgbClr val="002060"/>
                </a:solidFill>
              </a:rPr>
              <a:t> VWS 2020-2024</a:t>
            </a:r>
          </a:p>
          <a:p>
            <a:pPr marL="285750" indent="-285750">
              <a:buFont typeface="Wingdings" panose="05000000000000000000" pitchFamily="2" charset="2"/>
              <a:buChar char="Ø"/>
            </a:pPr>
            <a:endParaRPr lang="en-US" sz="1600" dirty="0" smtClean="0">
              <a:solidFill>
                <a:srgbClr val="002060"/>
              </a:solidFill>
            </a:endParaRPr>
          </a:p>
          <a:p>
            <a:pPr lvl="3">
              <a:buFont typeface="Wingdings" panose="05000000000000000000" pitchFamily="2" charset="2"/>
              <a:buChar char="Ø"/>
            </a:pPr>
            <a:r>
              <a:rPr lang="en-US" sz="1600" dirty="0" smtClean="0">
                <a:solidFill>
                  <a:srgbClr val="002060"/>
                </a:solidFill>
              </a:rPr>
              <a:t>  </a:t>
            </a:r>
            <a:r>
              <a:rPr lang="en-US" sz="1600" dirty="0" err="1">
                <a:solidFill>
                  <a:srgbClr val="002060"/>
                </a:solidFill>
              </a:rPr>
              <a:t>B</a:t>
            </a:r>
            <a:r>
              <a:rPr lang="en-US" sz="1600" dirty="0" err="1" smtClean="0">
                <a:solidFill>
                  <a:srgbClr val="002060"/>
                </a:solidFill>
              </a:rPr>
              <a:t>estuurlijk</a:t>
            </a:r>
            <a:r>
              <a:rPr lang="en-US" sz="1600" dirty="0" smtClean="0">
                <a:solidFill>
                  <a:srgbClr val="002060"/>
                </a:solidFill>
              </a:rPr>
              <a:t> </a:t>
            </a:r>
            <a:r>
              <a:rPr lang="en-US" sz="1600" dirty="0" err="1" smtClean="0">
                <a:solidFill>
                  <a:srgbClr val="002060"/>
                </a:solidFill>
              </a:rPr>
              <a:t>akkoord</a:t>
            </a:r>
            <a:r>
              <a:rPr lang="en-US" sz="1600" dirty="0" smtClean="0">
                <a:solidFill>
                  <a:srgbClr val="002060"/>
                </a:solidFill>
              </a:rPr>
              <a:t> VNG en ZN</a:t>
            </a:r>
          </a:p>
          <a:p>
            <a:pPr lvl="3">
              <a:buFont typeface="Wingdings" panose="05000000000000000000" pitchFamily="2" charset="2"/>
              <a:buChar char="Ø"/>
            </a:pPr>
            <a:endParaRPr lang="en-US" sz="1600" dirty="0">
              <a:solidFill>
                <a:srgbClr val="002060"/>
              </a:solidFill>
            </a:endParaRPr>
          </a:p>
          <a:p>
            <a:pPr lvl="3">
              <a:buFont typeface="Wingdings" panose="05000000000000000000" pitchFamily="2" charset="2"/>
              <a:buChar char="Ø"/>
            </a:pPr>
            <a:r>
              <a:rPr lang="en-US" sz="1600" dirty="0" smtClean="0">
                <a:solidFill>
                  <a:srgbClr val="002060"/>
                </a:solidFill>
              </a:rPr>
              <a:t>  </a:t>
            </a:r>
            <a:r>
              <a:rPr lang="en-US" sz="1600" dirty="0" err="1" smtClean="0">
                <a:solidFill>
                  <a:srgbClr val="002060"/>
                </a:solidFill>
              </a:rPr>
              <a:t>Preventie</a:t>
            </a:r>
            <a:r>
              <a:rPr lang="en-US" sz="1600" dirty="0" smtClean="0">
                <a:solidFill>
                  <a:srgbClr val="002060"/>
                </a:solidFill>
              </a:rPr>
              <a:t> </a:t>
            </a:r>
            <a:r>
              <a:rPr lang="en-US" sz="1600" dirty="0" err="1" smtClean="0">
                <a:solidFill>
                  <a:srgbClr val="002060"/>
                </a:solidFill>
              </a:rPr>
              <a:t>akkoord</a:t>
            </a:r>
            <a:r>
              <a:rPr lang="en-US" sz="1600" dirty="0" smtClean="0">
                <a:solidFill>
                  <a:srgbClr val="002060"/>
                </a:solidFill>
              </a:rPr>
              <a:t/>
            </a:r>
            <a:br>
              <a:rPr lang="en-US" sz="1600" dirty="0" smtClean="0">
                <a:solidFill>
                  <a:srgbClr val="002060"/>
                </a:solidFill>
              </a:rPr>
            </a:br>
            <a:endParaRPr lang="en-US" sz="1600" dirty="0" smtClean="0">
              <a:solidFill>
                <a:srgbClr val="002060"/>
              </a:solidFill>
            </a:endParaRPr>
          </a:p>
          <a:p>
            <a:pPr lvl="3">
              <a:buFont typeface="Wingdings" panose="05000000000000000000" pitchFamily="2" charset="2"/>
              <a:buChar char="Ø"/>
            </a:pPr>
            <a:r>
              <a:rPr lang="en-US" sz="1600" dirty="0" smtClean="0">
                <a:solidFill>
                  <a:srgbClr val="002060"/>
                </a:solidFill>
              </a:rPr>
              <a:t>  </a:t>
            </a:r>
            <a:r>
              <a:rPr lang="en-US" sz="1600" dirty="0" err="1" smtClean="0">
                <a:solidFill>
                  <a:srgbClr val="002060"/>
                </a:solidFill>
              </a:rPr>
              <a:t>Sportakkoord</a:t>
            </a:r>
            <a:r>
              <a:rPr lang="en-US" sz="1600" dirty="0" smtClean="0">
                <a:solidFill>
                  <a:srgbClr val="002060"/>
                </a:solidFill>
              </a:rPr>
              <a:t/>
            </a:r>
            <a:br>
              <a:rPr lang="en-US" sz="1600" dirty="0" smtClean="0">
                <a:solidFill>
                  <a:srgbClr val="002060"/>
                </a:solidFill>
              </a:rPr>
            </a:br>
            <a:endParaRPr lang="en-US" sz="1600" dirty="0" smtClean="0">
              <a:solidFill>
                <a:srgbClr val="002060"/>
              </a:solidFill>
            </a:endParaRPr>
          </a:p>
          <a:p>
            <a:pPr lvl="3">
              <a:buFont typeface="Wingdings" panose="05000000000000000000" pitchFamily="2" charset="2"/>
              <a:buChar char="Ø"/>
            </a:pPr>
            <a:r>
              <a:rPr lang="en-US" sz="1600" dirty="0" smtClean="0">
                <a:solidFill>
                  <a:srgbClr val="002060"/>
                </a:solidFill>
              </a:rPr>
              <a:t>  </a:t>
            </a:r>
            <a:r>
              <a:rPr lang="en-US" sz="1600" dirty="0" err="1">
                <a:solidFill>
                  <a:srgbClr val="002060"/>
                </a:solidFill>
              </a:rPr>
              <a:t>S</a:t>
            </a:r>
            <a:r>
              <a:rPr lang="en-US" sz="1600" dirty="0" err="1" smtClean="0">
                <a:solidFill>
                  <a:srgbClr val="002060"/>
                </a:solidFill>
              </a:rPr>
              <a:t>timuleringsprogramma</a:t>
            </a:r>
            <a:r>
              <a:rPr lang="en-US" sz="1600" dirty="0" smtClean="0">
                <a:solidFill>
                  <a:srgbClr val="002060"/>
                </a:solidFill>
              </a:rPr>
              <a:t> </a:t>
            </a:r>
            <a:r>
              <a:rPr lang="en-US" sz="1600" dirty="0" err="1" smtClean="0">
                <a:solidFill>
                  <a:srgbClr val="002060"/>
                </a:solidFill>
              </a:rPr>
              <a:t>Gezond</a:t>
            </a:r>
            <a:r>
              <a:rPr lang="en-US" sz="1600" dirty="0" smtClean="0">
                <a:solidFill>
                  <a:srgbClr val="002060"/>
                </a:solidFill>
              </a:rPr>
              <a:t> in…</a:t>
            </a:r>
            <a:br>
              <a:rPr lang="en-US" sz="1600" dirty="0" smtClean="0">
                <a:solidFill>
                  <a:srgbClr val="002060"/>
                </a:solidFill>
              </a:rPr>
            </a:br>
            <a:endParaRPr lang="en-US" sz="1600" dirty="0" smtClean="0">
              <a:solidFill>
                <a:srgbClr val="002060"/>
              </a:solidFill>
            </a:endParaRPr>
          </a:p>
          <a:p>
            <a:pPr lvl="3">
              <a:buFont typeface="Wingdings" panose="05000000000000000000" pitchFamily="2" charset="2"/>
              <a:buChar char="Ø"/>
            </a:pPr>
            <a:r>
              <a:rPr lang="en-US" sz="1600" dirty="0" smtClean="0">
                <a:solidFill>
                  <a:srgbClr val="002060"/>
                </a:solidFill>
              </a:rPr>
              <a:t> </a:t>
            </a:r>
            <a:r>
              <a:rPr lang="en-US" sz="1600" dirty="0" err="1" smtClean="0">
                <a:solidFill>
                  <a:srgbClr val="002060"/>
                </a:solidFill>
              </a:rPr>
              <a:t>Kansrijke</a:t>
            </a:r>
            <a:r>
              <a:rPr lang="en-US" sz="1600" dirty="0" smtClean="0">
                <a:solidFill>
                  <a:srgbClr val="002060"/>
                </a:solidFill>
              </a:rPr>
              <a:t> Start</a:t>
            </a:r>
            <a:br>
              <a:rPr lang="en-US" sz="1600" dirty="0" smtClean="0">
                <a:solidFill>
                  <a:srgbClr val="002060"/>
                </a:solidFill>
              </a:rPr>
            </a:br>
            <a:endParaRPr lang="en-US" sz="1600" dirty="0" smtClean="0">
              <a:solidFill>
                <a:srgbClr val="002060"/>
              </a:solidFill>
            </a:endParaRPr>
          </a:p>
          <a:p>
            <a:pPr lvl="3">
              <a:buFont typeface="Wingdings" panose="05000000000000000000" pitchFamily="2" charset="2"/>
              <a:buChar char="Ø"/>
            </a:pPr>
            <a:r>
              <a:rPr lang="en-US" sz="1600" dirty="0">
                <a:solidFill>
                  <a:srgbClr val="002060"/>
                </a:solidFill>
              </a:rPr>
              <a:t> </a:t>
            </a:r>
            <a:r>
              <a:rPr lang="en-US" sz="1600" dirty="0" err="1" smtClean="0">
                <a:solidFill>
                  <a:srgbClr val="002060"/>
                </a:solidFill>
              </a:rPr>
              <a:t>Omgevingswet</a:t>
            </a:r>
            <a:r>
              <a:rPr lang="en-US" sz="1600" dirty="0" smtClean="0">
                <a:solidFill>
                  <a:srgbClr val="002060"/>
                </a:solidFill>
              </a:rPr>
              <a:t/>
            </a:r>
            <a:br>
              <a:rPr lang="en-US" sz="1600" dirty="0" smtClean="0">
                <a:solidFill>
                  <a:srgbClr val="002060"/>
                </a:solidFill>
              </a:rPr>
            </a:br>
            <a:endParaRPr lang="en-US" sz="1600" dirty="0" smtClean="0">
              <a:solidFill>
                <a:srgbClr val="002060"/>
              </a:solidFill>
            </a:endParaRPr>
          </a:p>
          <a:p>
            <a:pPr lvl="3">
              <a:buFont typeface="Wingdings" panose="05000000000000000000" pitchFamily="2" charset="2"/>
              <a:buChar char="Ø"/>
            </a:pPr>
            <a:r>
              <a:rPr lang="en-US" sz="1600" dirty="0" smtClean="0">
                <a:solidFill>
                  <a:srgbClr val="002060"/>
                </a:solidFill>
              </a:rPr>
              <a:t>Maar </a:t>
            </a:r>
            <a:r>
              <a:rPr lang="en-US" sz="1600" dirty="0" err="1" smtClean="0">
                <a:solidFill>
                  <a:srgbClr val="002060"/>
                </a:solidFill>
              </a:rPr>
              <a:t>ook</a:t>
            </a:r>
            <a:r>
              <a:rPr lang="en-US" sz="1600" dirty="0" smtClean="0">
                <a:solidFill>
                  <a:srgbClr val="002060"/>
                </a:solidFill>
              </a:rPr>
              <a:t>: </a:t>
            </a:r>
            <a:r>
              <a:rPr lang="en-US" sz="1600" dirty="0" err="1" smtClean="0">
                <a:solidFill>
                  <a:srgbClr val="002060"/>
                </a:solidFill>
              </a:rPr>
              <a:t>Armoede</a:t>
            </a:r>
            <a:r>
              <a:rPr lang="en-US" sz="1600" dirty="0" smtClean="0">
                <a:solidFill>
                  <a:srgbClr val="002060"/>
                </a:solidFill>
              </a:rPr>
              <a:t> pact</a:t>
            </a:r>
          </a:p>
        </p:txBody>
      </p:sp>
      <p:pic>
        <p:nvPicPr>
          <p:cNvPr id="4" name="Afbeelding 3" descr="logo-gezond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8" y="374989"/>
            <a:ext cx="2414446" cy="966131"/>
          </a:xfrm>
          <a:prstGeom prst="rect">
            <a:avLst/>
          </a:prstGeom>
        </p:spPr>
      </p:pic>
    </p:spTree>
    <p:extLst>
      <p:ext uri="{BB962C8B-B14F-4D97-AF65-F5344CB8AC3E}">
        <p14:creationId xmlns:p14="http://schemas.microsoft.com/office/powerpoint/2010/main" val="1344846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2060"/>
                </a:solidFill>
              </a:rPr>
              <a:t>Werkzame elementen van programma’s en interventies: negen principes van duurzame borging</a:t>
            </a:r>
            <a:endParaRPr lang="nl-NL" dirty="0">
              <a:solidFill>
                <a:srgbClr val="002060"/>
              </a:solidFill>
            </a:endParaRPr>
          </a:p>
        </p:txBody>
      </p:sp>
      <p:sp>
        <p:nvSpPr>
          <p:cNvPr id="3" name="Tijdelijke aanduiding voor inhoud 2"/>
          <p:cNvSpPr>
            <a:spLocks noGrp="1"/>
          </p:cNvSpPr>
          <p:nvPr>
            <p:ph idx="1"/>
          </p:nvPr>
        </p:nvSpPr>
        <p:spPr/>
        <p:txBody>
          <a:bodyPr/>
          <a:lstStyle/>
          <a:p>
            <a:pPr marL="285750" indent="-285750">
              <a:buFont typeface="Wingdings" panose="05000000000000000000" pitchFamily="2" charset="2"/>
              <a:buChar char="Ø"/>
            </a:pPr>
            <a:r>
              <a:rPr lang="nl-NL" sz="1600" dirty="0" smtClean="0">
                <a:solidFill>
                  <a:srgbClr val="002060"/>
                </a:solidFill>
              </a:rPr>
              <a:t>Domein overstijgend</a:t>
            </a:r>
          </a:p>
          <a:p>
            <a:pPr marL="285750" indent="-285750">
              <a:buFont typeface="Wingdings" panose="05000000000000000000" pitchFamily="2" charset="2"/>
              <a:buChar char="Ø"/>
            </a:pPr>
            <a:r>
              <a:rPr lang="nl-NL" sz="1600" dirty="0" smtClean="0">
                <a:solidFill>
                  <a:srgbClr val="002060"/>
                </a:solidFill>
              </a:rPr>
              <a:t>Differentiëren</a:t>
            </a:r>
          </a:p>
          <a:p>
            <a:pPr marL="285750" indent="-285750">
              <a:buFont typeface="Wingdings" panose="05000000000000000000" pitchFamily="2" charset="2"/>
              <a:buChar char="Ø"/>
            </a:pPr>
            <a:r>
              <a:rPr lang="nl-NL" sz="1600" dirty="0" smtClean="0">
                <a:solidFill>
                  <a:srgbClr val="002060"/>
                </a:solidFill>
              </a:rPr>
              <a:t>Werken met de mensen om wie het gaat</a:t>
            </a:r>
          </a:p>
          <a:p>
            <a:pPr marL="285750" indent="-285750">
              <a:buFont typeface="Wingdings" panose="05000000000000000000" pitchFamily="2" charset="2"/>
              <a:buChar char="Ø"/>
            </a:pPr>
            <a:r>
              <a:rPr lang="nl-NL" sz="1600" dirty="0" smtClean="0">
                <a:solidFill>
                  <a:srgbClr val="002060"/>
                </a:solidFill>
              </a:rPr>
              <a:t>Levenslijn benadering</a:t>
            </a:r>
          </a:p>
          <a:p>
            <a:pPr marL="285750" indent="-285750">
              <a:buFont typeface="Wingdings" panose="05000000000000000000" pitchFamily="2" charset="2"/>
              <a:buChar char="Ø"/>
            </a:pPr>
            <a:r>
              <a:rPr lang="nl-NL" sz="1600" dirty="0" smtClean="0">
                <a:solidFill>
                  <a:srgbClr val="002060"/>
                </a:solidFill>
              </a:rPr>
              <a:t>Persoonsgericht werken</a:t>
            </a:r>
          </a:p>
          <a:p>
            <a:pPr marL="285750" indent="-285750">
              <a:buFont typeface="Wingdings" panose="05000000000000000000" pitchFamily="2" charset="2"/>
              <a:buChar char="Ø"/>
            </a:pPr>
            <a:r>
              <a:rPr lang="nl-NL" sz="1600" dirty="0" smtClean="0">
                <a:solidFill>
                  <a:srgbClr val="002060"/>
                </a:solidFill>
              </a:rPr>
              <a:t>Ondersteunen van zelfredzaamheid en vertrouwen</a:t>
            </a:r>
          </a:p>
          <a:p>
            <a:pPr marL="285750" indent="-285750">
              <a:buFont typeface="Wingdings" panose="05000000000000000000" pitchFamily="2" charset="2"/>
              <a:buChar char="Ø"/>
            </a:pPr>
            <a:r>
              <a:rPr lang="nl-NL" sz="1600" dirty="0" smtClean="0">
                <a:solidFill>
                  <a:srgbClr val="002060"/>
                </a:solidFill>
              </a:rPr>
              <a:t>Al doende leren</a:t>
            </a:r>
          </a:p>
          <a:p>
            <a:pPr marL="285750" indent="-285750">
              <a:buFont typeface="Wingdings" panose="05000000000000000000" pitchFamily="2" charset="2"/>
              <a:buChar char="Ø"/>
            </a:pPr>
            <a:r>
              <a:rPr lang="nl-NL" sz="1600" dirty="0" smtClean="0">
                <a:solidFill>
                  <a:srgbClr val="002060"/>
                </a:solidFill>
              </a:rPr>
              <a:t>Monitoren en evalueren</a:t>
            </a:r>
          </a:p>
          <a:p>
            <a:pPr marL="285750" indent="-285750">
              <a:buFont typeface="Wingdings" panose="05000000000000000000" pitchFamily="2" charset="2"/>
              <a:buChar char="Ø"/>
            </a:pPr>
            <a:r>
              <a:rPr lang="nl-NL" sz="1600" dirty="0" smtClean="0">
                <a:solidFill>
                  <a:srgbClr val="002060"/>
                </a:solidFill>
              </a:rPr>
              <a:t>borging</a:t>
            </a:r>
          </a:p>
          <a:p>
            <a:endParaRPr lang="nl-NL" dirty="0"/>
          </a:p>
        </p:txBody>
      </p:sp>
      <p:pic>
        <p:nvPicPr>
          <p:cNvPr id="4" name="Afbeelding 3" descr="logo-gezondi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398" y="374990"/>
            <a:ext cx="1763521" cy="705666"/>
          </a:xfrm>
          <a:prstGeom prst="rect">
            <a:avLst/>
          </a:prstGeom>
        </p:spPr>
      </p:pic>
      <p:pic>
        <p:nvPicPr>
          <p:cNvPr id="5" name="Afbeelding 4"/>
          <p:cNvPicPr>
            <a:picLocks noChangeAspect="1"/>
          </p:cNvPicPr>
          <p:nvPr/>
        </p:nvPicPr>
        <p:blipFill>
          <a:blip r:embed="rId3"/>
          <a:stretch>
            <a:fillRect/>
          </a:stretch>
        </p:blipFill>
        <p:spPr>
          <a:xfrm>
            <a:off x="7543435" y="2173858"/>
            <a:ext cx="2722000" cy="3848952"/>
          </a:xfrm>
          <a:prstGeom prst="rect">
            <a:avLst/>
          </a:prstGeom>
        </p:spPr>
      </p:pic>
    </p:spTree>
    <p:extLst>
      <p:ext uri="{BB962C8B-B14F-4D97-AF65-F5344CB8AC3E}">
        <p14:creationId xmlns:p14="http://schemas.microsoft.com/office/powerpoint/2010/main" val="3229027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2060"/>
                </a:solidFill>
              </a:rPr>
              <a:t>Wat is het doel van die samenwerking</a:t>
            </a:r>
            <a:endParaRPr lang="nl-NL" dirty="0">
              <a:solidFill>
                <a:srgbClr val="002060"/>
              </a:solidFill>
            </a:endParaRPr>
          </a:p>
        </p:txBody>
      </p:sp>
      <p:sp>
        <p:nvSpPr>
          <p:cNvPr id="3" name="Tijdelijke aanduiding voor inhoud 2"/>
          <p:cNvSpPr>
            <a:spLocks noGrp="1"/>
          </p:cNvSpPr>
          <p:nvPr>
            <p:ph idx="1"/>
          </p:nvPr>
        </p:nvSpPr>
        <p:spPr/>
        <p:txBody>
          <a:bodyPr>
            <a:normAutofit/>
          </a:bodyPr>
          <a:lstStyle/>
          <a:p>
            <a:pPr marL="285750" indent="-285750">
              <a:buFont typeface="Wingdings" panose="05000000000000000000" pitchFamily="2" charset="2"/>
              <a:buChar char="Ø"/>
            </a:pPr>
            <a:r>
              <a:rPr lang="nl-NL" sz="1600" dirty="0" smtClean="0">
                <a:solidFill>
                  <a:srgbClr val="002060"/>
                </a:solidFill>
              </a:rPr>
              <a:t>Focus op mensen met grootste potentieel op gezondheidswinst (terugdringen gezondheidsachterstanden)</a:t>
            </a:r>
            <a:r>
              <a:rPr lang="nl-NL" sz="1600" dirty="0" smtClean="0">
                <a:solidFill>
                  <a:srgbClr val="002060"/>
                </a:solidFill>
              </a:rPr>
              <a:t/>
            </a:r>
            <a:br>
              <a:rPr lang="nl-NL" sz="1600" dirty="0" smtClean="0">
                <a:solidFill>
                  <a:srgbClr val="002060"/>
                </a:solidFill>
              </a:rPr>
            </a:br>
            <a:endParaRPr lang="nl-NL" sz="1600" dirty="0" smtClean="0">
              <a:solidFill>
                <a:srgbClr val="002060"/>
              </a:solidFill>
            </a:endParaRPr>
          </a:p>
          <a:p>
            <a:pPr marL="285750" indent="-285750">
              <a:buFont typeface="Wingdings" panose="05000000000000000000" pitchFamily="2" charset="2"/>
              <a:buChar char="Ø"/>
            </a:pPr>
            <a:r>
              <a:rPr lang="nl-NL" sz="1600" dirty="0" smtClean="0">
                <a:solidFill>
                  <a:srgbClr val="002060"/>
                </a:solidFill>
              </a:rPr>
              <a:t>Juiste </a:t>
            </a:r>
            <a:r>
              <a:rPr lang="nl-NL" sz="1600" dirty="0" err="1" smtClean="0">
                <a:solidFill>
                  <a:srgbClr val="002060"/>
                </a:solidFill>
              </a:rPr>
              <a:t>domeinoverstijgende</a:t>
            </a:r>
            <a:r>
              <a:rPr lang="nl-NL" sz="1600" dirty="0" smtClean="0">
                <a:solidFill>
                  <a:srgbClr val="002060"/>
                </a:solidFill>
              </a:rPr>
              <a:t> </a:t>
            </a:r>
            <a:r>
              <a:rPr lang="nl-NL" sz="1600" dirty="0" smtClean="0">
                <a:solidFill>
                  <a:srgbClr val="002060"/>
                </a:solidFill>
              </a:rPr>
              <a:t>interventies kiezen of </a:t>
            </a:r>
            <a:r>
              <a:rPr lang="nl-NL" sz="1600" dirty="0" smtClean="0">
                <a:solidFill>
                  <a:srgbClr val="002060"/>
                </a:solidFill>
              </a:rPr>
              <a:t>ontwikkelen</a:t>
            </a:r>
            <a:r>
              <a:rPr lang="nl-NL" sz="1600" dirty="0" smtClean="0">
                <a:solidFill>
                  <a:srgbClr val="002060"/>
                </a:solidFill>
              </a:rPr>
              <a:t/>
            </a:r>
            <a:br>
              <a:rPr lang="nl-NL" sz="1600" dirty="0" smtClean="0">
                <a:solidFill>
                  <a:srgbClr val="002060"/>
                </a:solidFill>
              </a:rPr>
            </a:br>
            <a:endParaRPr lang="nl-NL" sz="1600" dirty="0" smtClean="0">
              <a:solidFill>
                <a:srgbClr val="002060"/>
              </a:solidFill>
            </a:endParaRPr>
          </a:p>
          <a:p>
            <a:pPr marL="285750" indent="-285750">
              <a:buFont typeface="Wingdings" panose="05000000000000000000" pitchFamily="2" charset="2"/>
              <a:buChar char="Ø"/>
            </a:pPr>
            <a:r>
              <a:rPr lang="nl-NL" sz="1600" dirty="0" smtClean="0">
                <a:solidFill>
                  <a:srgbClr val="002060"/>
                </a:solidFill>
              </a:rPr>
              <a:t>Keuzes kunnen maken</a:t>
            </a:r>
            <a:br>
              <a:rPr lang="nl-NL" sz="1600" dirty="0" smtClean="0">
                <a:solidFill>
                  <a:srgbClr val="002060"/>
                </a:solidFill>
              </a:rPr>
            </a:br>
            <a:endParaRPr lang="nl-NL" sz="1600" dirty="0" smtClean="0">
              <a:solidFill>
                <a:srgbClr val="002060"/>
              </a:solidFill>
            </a:endParaRPr>
          </a:p>
          <a:p>
            <a:pPr marL="285750" indent="-285750">
              <a:buFont typeface="Wingdings" panose="05000000000000000000" pitchFamily="2" charset="2"/>
              <a:buChar char="Ø"/>
            </a:pPr>
            <a:r>
              <a:rPr lang="nl-NL" sz="1600" dirty="0" smtClean="0">
                <a:solidFill>
                  <a:srgbClr val="002060"/>
                </a:solidFill>
              </a:rPr>
              <a:t>Grotere impact teweegbrengen</a:t>
            </a:r>
            <a:br>
              <a:rPr lang="nl-NL" sz="1600" dirty="0" smtClean="0">
                <a:solidFill>
                  <a:srgbClr val="002060"/>
                </a:solidFill>
              </a:rPr>
            </a:br>
            <a:endParaRPr lang="nl-NL" sz="1600" dirty="0" smtClean="0">
              <a:solidFill>
                <a:srgbClr val="002060"/>
              </a:solidFill>
            </a:endParaRPr>
          </a:p>
          <a:p>
            <a:pPr marL="285750" indent="-285750">
              <a:buFont typeface="Wingdings" panose="05000000000000000000" pitchFamily="2" charset="2"/>
              <a:buChar char="Ø"/>
            </a:pPr>
            <a:r>
              <a:rPr lang="nl-NL" sz="1600" dirty="0" smtClean="0">
                <a:solidFill>
                  <a:srgbClr val="002060"/>
                </a:solidFill>
              </a:rPr>
              <a:t>Leren</a:t>
            </a:r>
            <a:br>
              <a:rPr lang="nl-NL" sz="1600" dirty="0" smtClean="0">
                <a:solidFill>
                  <a:srgbClr val="002060"/>
                </a:solidFill>
              </a:rPr>
            </a:br>
            <a:endParaRPr lang="nl-NL" sz="1600" dirty="0" smtClean="0">
              <a:solidFill>
                <a:srgbClr val="002060"/>
              </a:solidFill>
            </a:endParaRPr>
          </a:p>
          <a:p>
            <a:pPr marL="285750" indent="-285750">
              <a:buFont typeface="Wingdings" panose="05000000000000000000" pitchFamily="2" charset="2"/>
              <a:buChar char="Ø"/>
            </a:pPr>
            <a:r>
              <a:rPr lang="nl-NL" sz="1600" dirty="0" smtClean="0">
                <a:solidFill>
                  <a:srgbClr val="002060"/>
                </a:solidFill>
              </a:rPr>
              <a:t>Stap voor stap</a:t>
            </a:r>
            <a:br>
              <a:rPr lang="nl-NL" sz="1600" dirty="0" smtClean="0">
                <a:solidFill>
                  <a:srgbClr val="002060"/>
                </a:solidFill>
              </a:rPr>
            </a:br>
            <a:endParaRPr lang="nl-NL" sz="1600" dirty="0" smtClean="0">
              <a:solidFill>
                <a:srgbClr val="002060"/>
              </a:solidFill>
            </a:endParaRPr>
          </a:p>
          <a:p>
            <a:pPr marL="285750" indent="-285750">
              <a:buFont typeface="Wingdings" panose="05000000000000000000" pitchFamily="2" charset="2"/>
              <a:buChar char="Ø"/>
            </a:pPr>
            <a:r>
              <a:rPr lang="nl-NL" sz="1600" dirty="0" smtClean="0">
                <a:solidFill>
                  <a:srgbClr val="002060"/>
                </a:solidFill>
              </a:rPr>
              <a:t>Middelen/capaciteit/kennis bundelen voor meer efficiency en </a:t>
            </a:r>
            <a:r>
              <a:rPr lang="nl-NL" sz="1600" dirty="0" err="1" smtClean="0">
                <a:solidFill>
                  <a:srgbClr val="002060"/>
                </a:solidFill>
              </a:rPr>
              <a:t>effectiveit</a:t>
            </a:r>
            <a:endParaRPr lang="nl-NL" sz="1600" dirty="0">
              <a:solidFill>
                <a:srgbClr val="002060"/>
              </a:solidFill>
            </a:endParaRPr>
          </a:p>
        </p:txBody>
      </p:sp>
      <p:pic>
        <p:nvPicPr>
          <p:cNvPr id="4" name="Afbeelding 3" descr="logo-gezond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8" y="374989"/>
            <a:ext cx="1812980" cy="725457"/>
          </a:xfrm>
          <a:prstGeom prst="rect">
            <a:avLst/>
          </a:prstGeom>
        </p:spPr>
      </p:pic>
    </p:spTree>
    <p:extLst>
      <p:ext uri="{BB962C8B-B14F-4D97-AF65-F5344CB8AC3E}">
        <p14:creationId xmlns:p14="http://schemas.microsoft.com/office/powerpoint/2010/main" val="4247715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400" dirty="0" err="1" smtClean="0">
                <a:solidFill>
                  <a:srgbClr val="0070C0"/>
                </a:solidFill>
              </a:rPr>
              <a:t>Slimme</a:t>
            </a:r>
            <a:r>
              <a:rPr lang="en-US" sz="2400" dirty="0" smtClean="0">
                <a:solidFill>
                  <a:srgbClr val="0070C0"/>
                </a:solidFill>
              </a:rPr>
              <a:t> </a:t>
            </a:r>
            <a:r>
              <a:rPr lang="en-US" sz="2400" dirty="0" err="1" smtClean="0">
                <a:solidFill>
                  <a:srgbClr val="0070C0"/>
                </a:solidFill>
              </a:rPr>
              <a:t>coalities</a:t>
            </a:r>
            <a:r>
              <a:rPr lang="en-US" sz="2400" dirty="0" smtClean="0">
                <a:solidFill>
                  <a:srgbClr val="0070C0"/>
                </a:solidFill>
              </a:rPr>
              <a:t>: </a:t>
            </a:r>
            <a:r>
              <a:rPr lang="en-US" sz="2400" dirty="0" err="1" smtClean="0">
                <a:solidFill>
                  <a:srgbClr val="0070C0"/>
                </a:solidFill>
              </a:rPr>
              <a:t>ambities</a:t>
            </a:r>
            <a:r>
              <a:rPr lang="en-US" sz="2400" dirty="0" smtClean="0">
                <a:solidFill>
                  <a:srgbClr val="0070C0"/>
                </a:solidFill>
              </a:rPr>
              <a:t> </a:t>
            </a:r>
            <a:r>
              <a:rPr lang="en-US" sz="2400" dirty="0" err="1" smtClean="0">
                <a:solidFill>
                  <a:srgbClr val="0070C0"/>
                </a:solidFill>
              </a:rPr>
              <a:t>terugdringen</a:t>
            </a:r>
            <a:r>
              <a:rPr lang="en-US" sz="2400" dirty="0" smtClean="0">
                <a:solidFill>
                  <a:srgbClr val="0070C0"/>
                </a:solidFill>
              </a:rPr>
              <a:t> </a:t>
            </a:r>
            <a:r>
              <a:rPr lang="en-US" sz="2400" dirty="0" err="1" smtClean="0">
                <a:solidFill>
                  <a:srgbClr val="0070C0"/>
                </a:solidFill>
              </a:rPr>
              <a:t>gezondheidsachterstanden</a:t>
            </a:r>
            <a:endParaRPr lang="nl-NL" sz="2400" dirty="0">
              <a:solidFill>
                <a:srgbClr val="0070C0"/>
              </a:solidFill>
            </a:endParaRP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657279283"/>
              </p:ext>
            </p:extLst>
          </p:nvPr>
        </p:nvGraphicFramePr>
        <p:xfrm>
          <a:off x="449263" y="2263775"/>
          <a:ext cx="11234735" cy="4115575"/>
        </p:xfrm>
        <a:graphic>
          <a:graphicData uri="http://schemas.openxmlformats.org/drawingml/2006/table">
            <a:tbl>
              <a:tblPr firstRow="1" bandRow="1">
                <a:tableStyleId>{5C22544A-7EE6-4342-B048-85BDC9FD1C3A}</a:tableStyleId>
              </a:tblPr>
              <a:tblGrid>
                <a:gridCol w="2246947">
                  <a:extLst>
                    <a:ext uri="{9D8B030D-6E8A-4147-A177-3AD203B41FA5}">
                      <a16:colId xmlns:a16="http://schemas.microsoft.com/office/drawing/2014/main" val="620729400"/>
                    </a:ext>
                  </a:extLst>
                </a:gridCol>
                <a:gridCol w="2246947">
                  <a:extLst>
                    <a:ext uri="{9D8B030D-6E8A-4147-A177-3AD203B41FA5}">
                      <a16:colId xmlns:a16="http://schemas.microsoft.com/office/drawing/2014/main" val="1840988969"/>
                    </a:ext>
                  </a:extLst>
                </a:gridCol>
                <a:gridCol w="2246947">
                  <a:extLst>
                    <a:ext uri="{9D8B030D-6E8A-4147-A177-3AD203B41FA5}">
                      <a16:colId xmlns:a16="http://schemas.microsoft.com/office/drawing/2014/main" val="912028895"/>
                    </a:ext>
                  </a:extLst>
                </a:gridCol>
                <a:gridCol w="2246947">
                  <a:extLst>
                    <a:ext uri="{9D8B030D-6E8A-4147-A177-3AD203B41FA5}">
                      <a16:colId xmlns:a16="http://schemas.microsoft.com/office/drawing/2014/main" val="3885142345"/>
                    </a:ext>
                  </a:extLst>
                </a:gridCol>
                <a:gridCol w="2246947">
                  <a:extLst>
                    <a:ext uri="{9D8B030D-6E8A-4147-A177-3AD203B41FA5}">
                      <a16:colId xmlns:a16="http://schemas.microsoft.com/office/drawing/2014/main" val="1387731523"/>
                    </a:ext>
                  </a:extLst>
                </a:gridCol>
              </a:tblGrid>
              <a:tr h="822312">
                <a:tc>
                  <a:txBody>
                    <a:bodyPr/>
                    <a:lstStyle/>
                    <a:p>
                      <a:endParaRPr lang="nl-NL" dirty="0" smtClean="0">
                        <a:solidFill>
                          <a:schemeClr val="bg1"/>
                        </a:solidFill>
                      </a:endParaRPr>
                    </a:p>
                    <a:p>
                      <a:endParaRPr lang="nl-NL" dirty="0" smtClean="0">
                        <a:solidFill>
                          <a:schemeClr val="bg1"/>
                        </a:solidFill>
                      </a:endParaRPr>
                    </a:p>
                    <a:p>
                      <a:endParaRPr lang="nl-NL" dirty="0" smtClean="0">
                        <a:solidFill>
                          <a:schemeClr val="bg1"/>
                        </a:solidFill>
                      </a:endParaRPr>
                    </a:p>
                    <a:p>
                      <a:endParaRPr lang="nl-NL" dirty="0" smtClean="0">
                        <a:solidFill>
                          <a:schemeClr val="bg1"/>
                        </a:solidFill>
                      </a:endParaRPr>
                    </a:p>
                    <a:p>
                      <a:r>
                        <a:rPr lang="nl-NL" dirty="0" smtClean="0">
                          <a:solidFill>
                            <a:schemeClr val="bg1"/>
                          </a:solidFill>
                        </a:rPr>
                        <a:t>Aanbevelingen/werkzame elementen</a:t>
                      </a:r>
                      <a:endParaRPr lang="nl-NL" dirty="0">
                        <a:solidFill>
                          <a:schemeClr val="bg1"/>
                        </a:solidFill>
                      </a:endParaRPr>
                    </a:p>
                  </a:txBody>
                  <a:tcPr>
                    <a:solidFill>
                      <a:srgbClr val="00B0F0"/>
                    </a:solidFill>
                  </a:tcPr>
                </a:tc>
                <a:tc>
                  <a:txBody>
                    <a:bodyPr/>
                    <a:lstStyle/>
                    <a:p>
                      <a:r>
                        <a:rPr lang="en-US" dirty="0" err="1" smtClean="0"/>
                        <a:t>Preventie</a:t>
                      </a:r>
                      <a:r>
                        <a:rPr lang="en-US" dirty="0" smtClean="0"/>
                        <a:t> </a:t>
                      </a:r>
                      <a:r>
                        <a:rPr lang="en-US" dirty="0" err="1" smtClean="0"/>
                        <a:t>akkoord</a:t>
                      </a:r>
                      <a:r>
                        <a:rPr lang="en-US" dirty="0" smtClean="0"/>
                        <a:t>/ </a:t>
                      </a:r>
                      <a:br>
                        <a:rPr lang="en-US" dirty="0" smtClean="0"/>
                      </a:br>
                      <a:r>
                        <a:rPr lang="en-US" dirty="0" err="1" smtClean="0"/>
                        <a:t>bv</a:t>
                      </a:r>
                      <a:r>
                        <a:rPr lang="en-US" dirty="0" smtClean="0"/>
                        <a:t> </a:t>
                      </a:r>
                      <a:r>
                        <a:rPr lang="en-US" dirty="0" err="1" smtClean="0"/>
                        <a:t>stoppen</a:t>
                      </a:r>
                      <a:r>
                        <a:rPr lang="en-US" dirty="0" smtClean="0"/>
                        <a:t> </a:t>
                      </a:r>
                      <a:r>
                        <a:rPr lang="en-US" dirty="0" smtClean="0"/>
                        <a:t>met </a:t>
                      </a:r>
                      <a:r>
                        <a:rPr lang="en-US" dirty="0" err="1" smtClean="0"/>
                        <a:t>roken</a:t>
                      </a:r>
                      <a:r>
                        <a:rPr lang="en-US" dirty="0" smtClean="0"/>
                        <a:t>/GLI</a:t>
                      </a:r>
                      <a:endParaRPr lang="nl-NL" dirty="0"/>
                    </a:p>
                  </a:txBody>
                  <a:tcPr>
                    <a:solidFill>
                      <a:srgbClr val="00B0F0"/>
                    </a:solidFill>
                  </a:tcPr>
                </a:tc>
                <a:tc>
                  <a:txBody>
                    <a:bodyPr/>
                    <a:lstStyle/>
                    <a:p>
                      <a:r>
                        <a:rPr lang="en-US" dirty="0" err="1" smtClean="0"/>
                        <a:t>Sportakkoord</a:t>
                      </a:r>
                      <a:r>
                        <a:rPr lang="en-US" dirty="0" smtClean="0"/>
                        <a:t>/  </a:t>
                      </a:r>
                      <a:r>
                        <a:rPr lang="en-US" dirty="0" err="1" smtClean="0"/>
                        <a:t>bv</a:t>
                      </a:r>
                      <a:r>
                        <a:rPr lang="en-US" dirty="0" smtClean="0"/>
                        <a:t> van </a:t>
                      </a:r>
                      <a:r>
                        <a:rPr lang="en-US" dirty="0" err="1" smtClean="0"/>
                        <a:t>jongsaf</a:t>
                      </a:r>
                      <a:r>
                        <a:rPr lang="en-US" dirty="0" smtClean="0"/>
                        <a:t> </a:t>
                      </a:r>
                      <a:r>
                        <a:rPr lang="en-US" dirty="0" err="1" smtClean="0"/>
                        <a:t>aan</a:t>
                      </a:r>
                      <a:r>
                        <a:rPr lang="en-US" dirty="0" smtClean="0"/>
                        <a:t> </a:t>
                      </a:r>
                      <a:r>
                        <a:rPr lang="en-US" dirty="0" err="1" smtClean="0"/>
                        <a:t>vaardig</a:t>
                      </a:r>
                      <a:r>
                        <a:rPr lang="en-US" dirty="0" smtClean="0"/>
                        <a:t> </a:t>
                      </a:r>
                      <a:r>
                        <a:rPr lang="en-US" dirty="0" err="1" smtClean="0"/>
                        <a:t>bewegen</a:t>
                      </a:r>
                      <a:endParaRPr lang="nl-NL" dirty="0"/>
                    </a:p>
                  </a:txBody>
                  <a:tcPr>
                    <a:solidFill>
                      <a:srgbClr val="00B0F0"/>
                    </a:solidFill>
                  </a:tcPr>
                </a:tc>
                <a:tc>
                  <a:txBody>
                    <a:bodyPr/>
                    <a:lstStyle/>
                    <a:p>
                      <a:pPr marL="0" marR="0" lvl="0" indent="0" algn="l" defTabSz="617083" rtl="0" eaLnBrk="1" fontAlgn="auto" latinLnBrk="0" hangingPunct="1">
                        <a:lnSpc>
                          <a:spcPct val="100000"/>
                        </a:lnSpc>
                        <a:spcBef>
                          <a:spcPts val="0"/>
                        </a:spcBef>
                        <a:spcAft>
                          <a:spcPts val="0"/>
                        </a:spcAft>
                        <a:buClrTx/>
                        <a:buSzTx/>
                        <a:buFontTx/>
                        <a:buNone/>
                        <a:tabLst/>
                        <a:defRPr/>
                      </a:pPr>
                      <a:r>
                        <a:rPr lang="en-US" dirty="0" err="1" smtClean="0"/>
                        <a:t>Omgevingswet</a:t>
                      </a:r>
                      <a:r>
                        <a:rPr lang="en-US" dirty="0" smtClean="0"/>
                        <a:t>/  </a:t>
                      </a:r>
                      <a:r>
                        <a:rPr lang="en-US" dirty="0" err="1" smtClean="0"/>
                        <a:t>bv</a:t>
                      </a:r>
                      <a:r>
                        <a:rPr lang="en-US" dirty="0" smtClean="0"/>
                        <a:t> </a:t>
                      </a:r>
                      <a:r>
                        <a:rPr lang="en-US" dirty="0" err="1" smtClean="0"/>
                        <a:t>verbeteren</a:t>
                      </a:r>
                      <a:r>
                        <a:rPr lang="en-US" dirty="0" smtClean="0"/>
                        <a:t> </a:t>
                      </a:r>
                      <a:r>
                        <a:rPr lang="en-US" dirty="0" err="1" smtClean="0"/>
                        <a:t>inzichtelijkheid</a:t>
                      </a:r>
                      <a:r>
                        <a:rPr lang="en-US" dirty="0" smtClean="0"/>
                        <a:t> </a:t>
                      </a:r>
                      <a:r>
                        <a:rPr lang="en-US" dirty="0" err="1" smtClean="0"/>
                        <a:t>dienstverlening</a:t>
                      </a:r>
                      <a:endParaRPr lang="nl-NL" dirty="0" smtClean="0"/>
                    </a:p>
                  </a:txBody>
                  <a:tcPr>
                    <a:solidFill>
                      <a:srgbClr val="00B0F0"/>
                    </a:solidFill>
                  </a:tcPr>
                </a:tc>
                <a:tc>
                  <a:txBody>
                    <a:bodyPr/>
                    <a:lstStyle/>
                    <a:p>
                      <a:pPr marL="0" marR="0" lvl="0" indent="0" algn="l" defTabSz="617083" rtl="0" eaLnBrk="1" fontAlgn="auto" latinLnBrk="0" hangingPunct="1">
                        <a:lnSpc>
                          <a:spcPct val="100000"/>
                        </a:lnSpc>
                        <a:spcBef>
                          <a:spcPts val="0"/>
                        </a:spcBef>
                        <a:spcAft>
                          <a:spcPts val="0"/>
                        </a:spcAft>
                        <a:buClrTx/>
                        <a:buSzTx/>
                        <a:buFontTx/>
                        <a:buNone/>
                        <a:tabLst/>
                        <a:defRPr/>
                      </a:pPr>
                      <a:r>
                        <a:rPr lang="en-US" dirty="0" err="1" smtClean="0"/>
                        <a:t>Kansrijke</a:t>
                      </a:r>
                      <a:r>
                        <a:rPr lang="en-US" dirty="0" smtClean="0"/>
                        <a:t> Start/</a:t>
                      </a:r>
                      <a:r>
                        <a:rPr lang="en-US" dirty="0" err="1" smtClean="0"/>
                        <a:t>vroeg</a:t>
                      </a:r>
                      <a:r>
                        <a:rPr lang="en-US" dirty="0" smtClean="0"/>
                        <a:t> </a:t>
                      </a:r>
                      <a:r>
                        <a:rPr lang="en-US" dirty="0" err="1" smtClean="0"/>
                        <a:t>signaleren</a:t>
                      </a:r>
                      <a:r>
                        <a:rPr lang="en-US" dirty="0" smtClean="0"/>
                        <a:t> </a:t>
                      </a:r>
                      <a:r>
                        <a:rPr lang="en-US" dirty="0" err="1" smtClean="0"/>
                        <a:t>sociale</a:t>
                      </a:r>
                      <a:r>
                        <a:rPr lang="en-US" dirty="0" smtClean="0"/>
                        <a:t> </a:t>
                      </a:r>
                      <a:r>
                        <a:rPr lang="en-US" dirty="0" err="1" smtClean="0"/>
                        <a:t>problemen</a:t>
                      </a:r>
                      <a:endParaRPr lang="nl-NL" dirty="0" smtClean="0"/>
                    </a:p>
                    <a:p>
                      <a:endParaRPr lang="nl-NL" dirty="0"/>
                    </a:p>
                  </a:txBody>
                  <a:tcPr>
                    <a:solidFill>
                      <a:srgbClr val="00B0F0"/>
                    </a:solidFill>
                  </a:tcPr>
                </a:tc>
                <a:extLst>
                  <a:ext uri="{0D108BD9-81ED-4DB2-BD59-A6C34878D82A}">
                    <a16:rowId xmlns:a16="http://schemas.microsoft.com/office/drawing/2014/main" val="1322677416"/>
                  </a:ext>
                </a:extLst>
              </a:tr>
              <a:tr h="528539">
                <a:tc>
                  <a:txBody>
                    <a:bodyPr/>
                    <a:lstStyle/>
                    <a:p>
                      <a:r>
                        <a:rPr lang="en-US" dirty="0" err="1" smtClean="0">
                          <a:solidFill>
                            <a:srgbClr val="002060"/>
                          </a:solidFill>
                        </a:rPr>
                        <a:t>Differentiëren</a:t>
                      </a:r>
                      <a:endParaRPr lang="nl-NL" dirty="0">
                        <a:solidFill>
                          <a:srgbClr val="002060"/>
                        </a:solidFill>
                      </a:endParaRP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552406983"/>
                  </a:ext>
                </a:extLst>
              </a:tr>
              <a:tr h="528539">
                <a:tc>
                  <a:txBody>
                    <a:bodyPr/>
                    <a:lstStyle/>
                    <a:p>
                      <a:r>
                        <a:rPr lang="en-US" dirty="0" err="1" smtClean="0">
                          <a:solidFill>
                            <a:srgbClr val="002060"/>
                          </a:solidFill>
                        </a:rPr>
                        <a:t>Bewonersparticipatie</a:t>
                      </a:r>
                      <a:endParaRPr lang="nl-NL" dirty="0">
                        <a:solidFill>
                          <a:srgbClr val="002060"/>
                        </a:solidFill>
                      </a:endParaRP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644064662"/>
                  </a:ext>
                </a:extLst>
              </a:tr>
              <a:tr h="680584">
                <a:tc>
                  <a:txBody>
                    <a:bodyPr/>
                    <a:lstStyle/>
                    <a:p>
                      <a:r>
                        <a:rPr lang="en-US" dirty="0" err="1" smtClean="0">
                          <a:solidFill>
                            <a:srgbClr val="002060"/>
                          </a:solidFill>
                        </a:rPr>
                        <a:t>Lokaal</a:t>
                      </a:r>
                      <a:r>
                        <a:rPr lang="en-US" dirty="0" smtClean="0">
                          <a:solidFill>
                            <a:srgbClr val="002060"/>
                          </a:solidFill>
                        </a:rPr>
                        <a:t>/</a:t>
                      </a:r>
                      <a:r>
                        <a:rPr lang="en-US" dirty="0" err="1" smtClean="0">
                          <a:solidFill>
                            <a:srgbClr val="002060"/>
                          </a:solidFill>
                        </a:rPr>
                        <a:t>regionaal</a:t>
                      </a:r>
                      <a:endParaRPr lang="nl-NL" dirty="0">
                        <a:solidFill>
                          <a:srgbClr val="002060"/>
                        </a:solidFill>
                      </a:endParaRP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285685451"/>
                  </a:ext>
                </a:extLst>
              </a:tr>
              <a:tr h="528539">
                <a:tc>
                  <a:txBody>
                    <a:bodyPr/>
                    <a:lstStyle/>
                    <a:p>
                      <a:r>
                        <a:rPr lang="en-US" dirty="0" err="1" smtClean="0">
                          <a:solidFill>
                            <a:srgbClr val="002060"/>
                          </a:solidFill>
                        </a:rPr>
                        <a:t>Persoonsgericht</a:t>
                      </a:r>
                      <a:r>
                        <a:rPr lang="en-US" dirty="0" smtClean="0">
                          <a:solidFill>
                            <a:srgbClr val="002060"/>
                          </a:solidFill>
                        </a:rPr>
                        <a:t> </a:t>
                      </a:r>
                      <a:endParaRPr lang="nl-NL" dirty="0">
                        <a:solidFill>
                          <a:srgbClr val="002060"/>
                        </a:solidFill>
                      </a:endParaRP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24568961"/>
                  </a:ext>
                </a:extLst>
              </a:tr>
              <a:tr h="528539">
                <a:tc>
                  <a:txBody>
                    <a:bodyPr/>
                    <a:lstStyle/>
                    <a:p>
                      <a:r>
                        <a:rPr lang="en-US" dirty="0" err="1" smtClean="0">
                          <a:solidFill>
                            <a:srgbClr val="002060"/>
                          </a:solidFill>
                        </a:rPr>
                        <a:t>domeinoverstijgende</a:t>
                      </a:r>
                      <a:r>
                        <a:rPr lang="en-US" dirty="0" smtClean="0">
                          <a:solidFill>
                            <a:srgbClr val="002060"/>
                          </a:solidFill>
                        </a:rPr>
                        <a:t>/ </a:t>
                      </a:r>
                      <a:r>
                        <a:rPr lang="en-US" dirty="0" err="1" smtClean="0">
                          <a:solidFill>
                            <a:srgbClr val="002060"/>
                          </a:solidFill>
                        </a:rPr>
                        <a:t>samenwerken</a:t>
                      </a:r>
                      <a:r>
                        <a:rPr lang="en-US" dirty="0" smtClean="0">
                          <a:solidFill>
                            <a:srgbClr val="002060"/>
                          </a:solidFill>
                        </a:rPr>
                        <a:t> </a:t>
                      </a:r>
                      <a:r>
                        <a:rPr lang="en-US" dirty="0" err="1" smtClean="0">
                          <a:solidFill>
                            <a:srgbClr val="002060"/>
                          </a:solidFill>
                        </a:rPr>
                        <a:t>verzekeraar</a:t>
                      </a:r>
                      <a:r>
                        <a:rPr lang="en-US" dirty="0" smtClean="0">
                          <a:solidFill>
                            <a:srgbClr val="002060"/>
                          </a:solidFill>
                        </a:rPr>
                        <a:t>/partners</a:t>
                      </a:r>
                      <a:endParaRPr lang="nl-NL" dirty="0">
                        <a:solidFill>
                          <a:srgbClr val="002060"/>
                        </a:solidFill>
                      </a:endParaRP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560935228"/>
                  </a:ext>
                </a:extLst>
              </a:tr>
            </a:tbl>
          </a:graphicData>
        </a:graphic>
      </p:graphicFrame>
      <p:pic>
        <p:nvPicPr>
          <p:cNvPr id="5" name="Afbeelding 4" descr="logo-gezond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101" y="390416"/>
            <a:ext cx="2010266" cy="804400"/>
          </a:xfrm>
          <a:prstGeom prst="rect">
            <a:avLst/>
          </a:prstGeom>
        </p:spPr>
      </p:pic>
    </p:spTree>
    <p:extLst>
      <p:ext uri="{BB962C8B-B14F-4D97-AF65-F5344CB8AC3E}">
        <p14:creationId xmlns:p14="http://schemas.microsoft.com/office/powerpoint/2010/main" val="40897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9263" y="1194816"/>
            <a:ext cx="11233755" cy="692460"/>
          </a:xfrm>
        </p:spPr>
        <p:txBody>
          <a:bodyPr>
            <a:normAutofit/>
          </a:bodyPr>
          <a:lstStyle/>
          <a:p>
            <a:r>
              <a:rPr lang="en-US" sz="2400" dirty="0" err="1" smtClean="0">
                <a:solidFill>
                  <a:srgbClr val="0070C0"/>
                </a:solidFill>
              </a:rPr>
              <a:t>Slimme</a:t>
            </a:r>
            <a:r>
              <a:rPr lang="en-US" sz="2400" dirty="0" smtClean="0">
                <a:solidFill>
                  <a:srgbClr val="0070C0"/>
                </a:solidFill>
              </a:rPr>
              <a:t> </a:t>
            </a:r>
            <a:r>
              <a:rPr lang="en-US" sz="2400" dirty="0" err="1" smtClean="0">
                <a:solidFill>
                  <a:srgbClr val="0070C0"/>
                </a:solidFill>
              </a:rPr>
              <a:t>coalities</a:t>
            </a:r>
            <a:r>
              <a:rPr lang="en-US" sz="2400" dirty="0" smtClean="0">
                <a:solidFill>
                  <a:srgbClr val="0070C0"/>
                </a:solidFill>
              </a:rPr>
              <a:t>: </a:t>
            </a:r>
            <a:r>
              <a:rPr lang="en-US" sz="2400" dirty="0" err="1" smtClean="0">
                <a:solidFill>
                  <a:srgbClr val="0070C0"/>
                </a:solidFill>
              </a:rPr>
              <a:t>ambities</a:t>
            </a:r>
            <a:r>
              <a:rPr lang="en-US" sz="2400" dirty="0" smtClean="0">
                <a:solidFill>
                  <a:srgbClr val="0070C0"/>
                </a:solidFill>
              </a:rPr>
              <a:t> </a:t>
            </a:r>
            <a:r>
              <a:rPr lang="en-US" sz="2400" dirty="0" err="1" smtClean="0">
                <a:solidFill>
                  <a:srgbClr val="0070C0"/>
                </a:solidFill>
              </a:rPr>
              <a:t>terugdringen</a:t>
            </a:r>
            <a:r>
              <a:rPr lang="en-US" sz="2400" dirty="0" smtClean="0">
                <a:solidFill>
                  <a:srgbClr val="0070C0"/>
                </a:solidFill>
              </a:rPr>
              <a:t> </a:t>
            </a:r>
            <a:r>
              <a:rPr lang="en-US" sz="2400" dirty="0" err="1" smtClean="0">
                <a:solidFill>
                  <a:srgbClr val="0070C0"/>
                </a:solidFill>
              </a:rPr>
              <a:t>gezondheidsachterstanden</a:t>
            </a:r>
            <a:endParaRPr lang="nl-NL" sz="2400" dirty="0">
              <a:solidFill>
                <a:srgbClr val="0070C0"/>
              </a:solidFill>
            </a:endParaRP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001649124"/>
              </p:ext>
            </p:extLst>
          </p:nvPr>
        </p:nvGraphicFramePr>
        <p:xfrm>
          <a:off x="448283" y="1887276"/>
          <a:ext cx="11234735" cy="4874225"/>
        </p:xfrm>
        <a:graphic>
          <a:graphicData uri="http://schemas.openxmlformats.org/drawingml/2006/table">
            <a:tbl>
              <a:tblPr firstRow="1" bandRow="1">
                <a:tableStyleId>{5C22544A-7EE6-4342-B048-85BDC9FD1C3A}</a:tableStyleId>
              </a:tblPr>
              <a:tblGrid>
                <a:gridCol w="2246947">
                  <a:extLst>
                    <a:ext uri="{9D8B030D-6E8A-4147-A177-3AD203B41FA5}">
                      <a16:colId xmlns:a16="http://schemas.microsoft.com/office/drawing/2014/main" val="620729400"/>
                    </a:ext>
                  </a:extLst>
                </a:gridCol>
                <a:gridCol w="2246947">
                  <a:extLst>
                    <a:ext uri="{9D8B030D-6E8A-4147-A177-3AD203B41FA5}">
                      <a16:colId xmlns:a16="http://schemas.microsoft.com/office/drawing/2014/main" val="1840988969"/>
                    </a:ext>
                  </a:extLst>
                </a:gridCol>
                <a:gridCol w="2246947">
                  <a:extLst>
                    <a:ext uri="{9D8B030D-6E8A-4147-A177-3AD203B41FA5}">
                      <a16:colId xmlns:a16="http://schemas.microsoft.com/office/drawing/2014/main" val="912028895"/>
                    </a:ext>
                  </a:extLst>
                </a:gridCol>
                <a:gridCol w="2246947">
                  <a:extLst>
                    <a:ext uri="{9D8B030D-6E8A-4147-A177-3AD203B41FA5}">
                      <a16:colId xmlns:a16="http://schemas.microsoft.com/office/drawing/2014/main" val="3885142345"/>
                    </a:ext>
                  </a:extLst>
                </a:gridCol>
                <a:gridCol w="2246947">
                  <a:extLst>
                    <a:ext uri="{9D8B030D-6E8A-4147-A177-3AD203B41FA5}">
                      <a16:colId xmlns:a16="http://schemas.microsoft.com/office/drawing/2014/main" val="1387731523"/>
                    </a:ext>
                  </a:extLst>
                </a:gridCol>
              </a:tblGrid>
              <a:tr h="822312">
                <a:tc>
                  <a:txBody>
                    <a:bodyPr/>
                    <a:lstStyle/>
                    <a:p>
                      <a:endParaRPr lang="nl-NL" dirty="0" smtClean="0">
                        <a:solidFill>
                          <a:schemeClr val="bg1"/>
                        </a:solidFill>
                      </a:endParaRPr>
                    </a:p>
                    <a:p>
                      <a:endParaRPr lang="nl-NL" dirty="0" smtClean="0">
                        <a:solidFill>
                          <a:schemeClr val="bg1"/>
                        </a:solidFill>
                      </a:endParaRPr>
                    </a:p>
                    <a:p>
                      <a:endParaRPr lang="nl-NL" dirty="0" smtClean="0">
                        <a:solidFill>
                          <a:schemeClr val="bg1"/>
                        </a:solidFill>
                      </a:endParaRPr>
                    </a:p>
                    <a:p>
                      <a:endParaRPr lang="nl-NL" dirty="0" smtClean="0">
                        <a:solidFill>
                          <a:schemeClr val="bg1"/>
                        </a:solidFill>
                      </a:endParaRPr>
                    </a:p>
                    <a:p>
                      <a:r>
                        <a:rPr lang="nl-NL" dirty="0" smtClean="0">
                          <a:solidFill>
                            <a:schemeClr val="bg1"/>
                          </a:solidFill>
                        </a:rPr>
                        <a:t>werkzame elementen</a:t>
                      </a:r>
                      <a:endParaRPr lang="nl-NL" dirty="0">
                        <a:solidFill>
                          <a:schemeClr val="bg1"/>
                        </a:solidFill>
                      </a:endParaRPr>
                    </a:p>
                  </a:txBody>
                  <a:tcPr>
                    <a:solidFill>
                      <a:srgbClr val="00B0F0"/>
                    </a:solidFill>
                  </a:tcPr>
                </a:tc>
                <a:tc>
                  <a:txBody>
                    <a:bodyPr/>
                    <a:lstStyle/>
                    <a:p>
                      <a:r>
                        <a:rPr lang="en-US" dirty="0" err="1" smtClean="0"/>
                        <a:t>Preventie</a:t>
                      </a:r>
                      <a:r>
                        <a:rPr lang="en-US" dirty="0" smtClean="0"/>
                        <a:t> </a:t>
                      </a:r>
                      <a:r>
                        <a:rPr lang="en-US" dirty="0" err="1" smtClean="0"/>
                        <a:t>akkoord</a:t>
                      </a:r>
                      <a:r>
                        <a:rPr lang="en-US" dirty="0" smtClean="0"/>
                        <a:t>/</a:t>
                      </a:r>
                      <a:r>
                        <a:rPr lang="en-US" dirty="0" err="1" smtClean="0"/>
                        <a:t>stoppen</a:t>
                      </a:r>
                      <a:r>
                        <a:rPr lang="en-US" dirty="0" smtClean="0"/>
                        <a:t> met </a:t>
                      </a:r>
                      <a:r>
                        <a:rPr lang="en-US" dirty="0" err="1" smtClean="0"/>
                        <a:t>roken</a:t>
                      </a:r>
                      <a:r>
                        <a:rPr lang="en-US" dirty="0" smtClean="0"/>
                        <a:t>/GLI</a:t>
                      </a:r>
                      <a:endParaRPr lang="nl-NL" dirty="0"/>
                    </a:p>
                  </a:txBody>
                  <a:tcPr>
                    <a:solidFill>
                      <a:srgbClr val="00B0F0"/>
                    </a:solidFill>
                  </a:tcPr>
                </a:tc>
                <a:tc>
                  <a:txBody>
                    <a:bodyPr/>
                    <a:lstStyle/>
                    <a:p>
                      <a:r>
                        <a:rPr lang="en-US" dirty="0" err="1" smtClean="0"/>
                        <a:t>Sportakkoord</a:t>
                      </a:r>
                      <a:r>
                        <a:rPr lang="en-US" dirty="0" smtClean="0"/>
                        <a:t>/van </a:t>
                      </a:r>
                      <a:r>
                        <a:rPr lang="en-US" dirty="0" err="1" smtClean="0"/>
                        <a:t>jongsaf</a:t>
                      </a:r>
                      <a:r>
                        <a:rPr lang="en-US" dirty="0" smtClean="0"/>
                        <a:t> </a:t>
                      </a:r>
                      <a:r>
                        <a:rPr lang="en-US" dirty="0" err="1" smtClean="0"/>
                        <a:t>aan</a:t>
                      </a:r>
                      <a:r>
                        <a:rPr lang="en-US" dirty="0" smtClean="0"/>
                        <a:t> </a:t>
                      </a:r>
                      <a:r>
                        <a:rPr lang="en-US" dirty="0" err="1" smtClean="0"/>
                        <a:t>vaardig</a:t>
                      </a:r>
                      <a:r>
                        <a:rPr lang="en-US" dirty="0" smtClean="0"/>
                        <a:t> </a:t>
                      </a:r>
                      <a:r>
                        <a:rPr lang="en-US" dirty="0" err="1" smtClean="0"/>
                        <a:t>bewegen</a:t>
                      </a:r>
                      <a:endParaRPr lang="nl-NL" dirty="0"/>
                    </a:p>
                  </a:txBody>
                  <a:tcPr>
                    <a:solidFill>
                      <a:srgbClr val="00B0F0"/>
                    </a:solidFill>
                  </a:tcPr>
                </a:tc>
                <a:tc>
                  <a:txBody>
                    <a:bodyPr/>
                    <a:lstStyle/>
                    <a:p>
                      <a:pPr marL="0" marR="0" lvl="0" indent="0" algn="l" defTabSz="617083" rtl="0" eaLnBrk="1" fontAlgn="auto" latinLnBrk="0" hangingPunct="1">
                        <a:lnSpc>
                          <a:spcPct val="100000"/>
                        </a:lnSpc>
                        <a:spcBef>
                          <a:spcPts val="0"/>
                        </a:spcBef>
                        <a:spcAft>
                          <a:spcPts val="0"/>
                        </a:spcAft>
                        <a:buClrTx/>
                        <a:buSzTx/>
                        <a:buFontTx/>
                        <a:buNone/>
                        <a:tabLst/>
                        <a:defRPr/>
                      </a:pPr>
                      <a:r>
                        <a:rPr lang="en-US" dirty="0" err="1" smtClean="0"/>
                        <a:t>Omgevingswet</a:t>
                      </a:r>
                      <a:r>
                        <a:rPr lang="en-US" dirty="0" smtClean="0"/>
                        <a:t>/</a:t>
                      </a:r>
                      <a:r>
                        <a:rPr lang="en-US" dirty="0" err="1" smtClean="0"/>
                        <a:t>verbeteren</a:t>
                      </a:r>
                      <a:r>
                        <a:rPr lang="en-US" dirty="0" smtClean="0"/>
                        <a:t> </a:t>
                      </a:r>
                      <a:r>
                        <a:rPr lang="en-US" dirty="0" err="1" smtClean="0"/>
                        <a:t>inzichtelijkheid</a:t>
                      </a:r>
                      <a:r>
                        <a:rPr lang="en-US" dirty="0" smtClean="0"/>
                        <a:t> </a:t>
                      </a:r>
                      <a:r>
                        <a:rPr lang="en-US" dirty="0" err="1" smtClean="0"/>
                        <a:t>dienstverlening</a:t>
                      </a:r>
                      <a:endParaRPr lang="nl-NL" dirty="0" smtClean="0"/>
                    </a:p>
                  </a:txBody>
                  <a:tcPr>
                    <a:solidFill>
                      <a:srgbClr val="00B0F0"/>
                    </a:solidFill>
                  </a:tcPr>
                </a:tc>
                <a:tc>
                  <a:txBody>
                    <a:bodyPr/>
                    <a:lstStyle/>
                    <a:p>
                      <a:pPr marL="0" marR="0" lvl="0" indent="0" algn="l" defTabSz="617083" rtl="0" eaLnBrk="1" fontAlgn="auto" latinLnBrk="0" hangingPunct="1">
                        <a:lnSpc>
                          <a:spcPct val="100000"/>
                        </a:lnSpc>
                        <a:spcBef>
                          <a:spcPts val="0"/>
                        </a:spcBef>
                        <a:spcAft>
                          <a:spcPts val="0"/>
                        </a:spcAft>
                        <a:buClrTx/>
                        <a:buSzTx/>
                        <a:buFontTx/>
                        <a:buNone/>
                        <a:tabLst/>
                        <a:defRPr/>
                      </a:pPr>
                      <a:r>
                        <a:rPr lang="en-US" dirty="0" err="1" smtClean="0"/>
                        <a:t>Kansrijke</a:t>
                      </a:r>
                      <a:r>
                        <a:rPr lang="en-US" dirty="0" smtClean="0"/>
                        <a:t> Start/</a:t>
                      </a:r>
                      <a:r>
                        <a:rPr lang="en-US" dirty="0" err="1" smtClean="0"/>
                        <a:t>vroeg</a:t>
                      </a:r>
                      <a:r>
                        <a:rPr lang="en-US" dirty="0" smtClean="0"/>
                        <a:t> </a:t>
                      </a:r>
                      <a:r>
                        <a:rPr lang="en-US" dirty="0" err="1" smtClean="0"/>
                        <a:t>signaleren</a:t>
                      </a:r>
                      <a:r>
                        <a:rPr lang="en-US" dirty="0" smtClean="0"/>
                        <a:t> </a:t>
                      </a:r>
                      <a:r>
                        <a:rPr lang="en-US" dirty="0" err="1" smtClean="0"/>
                        <a:t>sociale</a:t>
                      </a:r>
                      <a:r>
                        <a:rPr lang="en-US" dirty="0" smtClean="0"/>
                        <a:t> </a:t>
                      </a:r>
                      <a:r>
                        <a:rPr lang="en-US" dirty="0" err="1" smtClean="0"/>
                        <a:t>problemen</a:t>
                      </a:r>
                      <a:endParaRPr lang="nl-NL" dirty="0" smtClean="0"/>
                    </a:p>
                    <a:p>
                      <a:endParaRPr lang="nl-NL" dirty="0"/>
                    </a:p>
                  </a:txBody>
                  <a:tcPr>
                    <a:solidFill>
                      <a:srgbClr val="00B0F0"/>
                    </a:solidFill>
                  </a:tcPr>
                </a:tc>
                <a:extLst>
                  <a:ext uri="{0D108BD9-81ED-4DB2-BD59-A6C34878D82A}">
                    <a16:rowId xmlns:a16="http://schemas.microsoft.com/office/drawing/2014/main" val="1322677416"/>
                  </a:ext>
                </a:extLst>
              </a:tr>
              <a:tr h="528539">
                <a:tc>
                  <a:txBody>
                    <a:bodyPr/>
                    <a:lstStyle/>
                    <a:p>
                      <a:r>
                        <a:rPr lang="en-US" dirty="0" err="1" smtClean="0">
                          <a:solidFill>
                            <a:srgbClr val="002060"/>
                          </a:solidFill>
                        </a:rPr>
                        <a:t>differentiëren</a:t>
                      </a:r>
                      <a:endParaRPr lang="nl-NL" dirty="0">
                        <a:solidFill>
                          <a:srgbClr val="002060"/>
                        </a:solidFill>
                      </a:endParaRPr>
                    </a:p>
                  </a:txBody>
                  <a:tcPr/>
                </a:tc>
                <a:tc>
                  <a:txBody>
                    <a:bodyPr/>
                    <a:lstStyle/>
                    <a:p>
                      <a:r>
                        <a:rPr lang="nl-NL" dirty="0" smtClean="0"/>
                        <a:t>Bewoners Wijk A</a:t>
                      </a:r>
                      <a:endParaRPr lang="nl-NL" dirty="0"/>
                    </a:p>
                  </a:txBody>
                  <a:tcPr/>
                </a:tc>
                <a:tc>
                  <a:txBody>
                    <a:bodyPr/>
                    <a:lstStyle/>
                    <a:p>
                      <a:pPr marL="0" marR="0" lvl="0" indent="0" algn="l" defTabSz="617083" rtl="0" eaLnBrk="1" fontAlgn="auto" latinLnBrk="0" hangingPunct="1">
                        <a:lnSpc>
                          <a:spcPct val="100000"/>
                        </a:lnSpc>
                        <a:spcBef>
                          <a:spcPts val="0"/>
                        </a:spcBef>
                        <a:spcAft>
                          <a:spcPts val="0"/>
                        </a:spcAft>
                        <a:buClrTx/>
                        <a:buSzTx/>
                        <a:buFontTx/>
                        <a:buNone/>
                        <a:tabLst/>
                        <a:defRPr/>
                      </a:pPr>
                      <a:r>
                        <a:rPr lang="nl-NL" dirty="0" smtClean="0"/>
                        <a:t>Bewoners Wijk A</a:t>
                      </a:r>
                    </a:p>
                    <a:p>
                      <a:endParaRPr lang="nl-NL" dirty="0"/>
                    </a:p>
                  </a:txBody>
                  <a:tcPr/>
                </a:tc>
                <a:tc>
                  <a:txBody>
                    <a:bodyPr/>
                    <a:lstStyle/>
                    <a:p>
                      <a:pPr marL="0" marR="0" lvl="0" indent="0" algn="l" defTabSz="617083" rtl="0" eaLnBrk="1" fontAlgn="auto" latinLnBrk="0" hangingPunct="1">
                        <a:lnSpc>
                          <a:spcPct val="100000"/>
                        </a:lnSpc>
                        <a:spcBef>
                          <a:spcPts val="0"/>
                        </a:spcBef>
                        <a:spcAft>
                          <a:spcPts val="0"/>
                        </a:spcAft>
                        <a:buClrTx/>
                        <a:buSzTx/>
                        <a:buFontTx/>
                        <a:buNone/>
                        <a:tabLst/>
                        <a:defRPr/>
                      </a:pPr>
                      <a:r>
                        <a:rPr lang="nl-NL" dirty="0" smtClean="0"/>
                        <a:t>Bewoners Wijk A</a:t>
                      </a:r>
                    </a:p>
                    <a:p>
                      <a:endParaRPr lang="nl-NL" dirty="0"/>
                    </a:p>
                  </a:txBody>
                  <a:tcPr/>
                </a:tc>
                <a:tc>
                  <a:txBody>
                    <a:bodyPr/>
                    <a:lstStyle/>
                    <a:p>
                      <a:pPr marL="0" marR="0" lvl="0" indent="0" algn="l" defTabSz="617083" rtl="0" eaLnBrk="1" fontAlgn="auto" latinLnBrk="0" hangingPunct="1">
                        <a:lnSpc>
                          <a:spcPct val="100000"/>
                        </a:lnSpc>
                        <a:spcBef>
                          <a:spcPts val="0"/>
                        </a:spcBef>
                        <a:spcAft>
                          <a:spcPts val="0"/>
                        </a:spcAft>
                        <a:buClrTx/>
                        <a:buSzTx/>
                        <a:buFontTx/>
                        <a:buNone/>
                        <a:tabLst/>
                        <a:defRPr/>
                      </a:pPr>
                      <a:r>
                        <a:rPr lang="nl-NL" dirty="0" smtClean="0"/>
                        <a:t>Bewoners Wijk A</a:t>
                      </a:r>
                    </a:p>
                    <a:p>
                      <a:endParaRPr lang="nl-NL" dirty="0"/>
                    </a:p>
                  </a:txBody>
                  <a:tcPr/>
                </a:tc>
                <a:extLst>
                  <a:ext uri="{0D108BD9-81ED-4DB2-BD59-A6C34878D82A}">
                    <a16:rowId xmlns:a16="http://schemas.microsoft.com/office/drawing/2014/main" val="552406983"/>
                  </a:ext>
                </a:extLst>
              </a:tr>
              <a:tr h="528539">
                <a:tc>
                  <a:txBody>
                    <a:bodyPr/>
                    <a:lstStyle/>
                    <a:p>
                      <a:r>
                        <a:rPr lang="en-US" dirty="0" err="1" smtClean="0">
                          <a:solidFill>
                            <a:srgbClr val="002060"/>
                          </a:solidFill>
                        </a:rPr>
                        <a:t>bewonersparticipatie</a:t>
                      </a:r>
                      <a:endParaRPr lang="nl-NL" dirty="0">
                        <a:solidFill>
                          <a:srgbClr val="002060"/>
                        </a:solidFill>
                      </a:endParaRPr>
                    </a:p>
                  </a:txBody>
                  <a:tcPr/>
                </a:tc>
                <a:tc>
                  <a:txBody>
                    <a:bodyPr/>
                    <a:lstStyle/>
                    <a:p>
                      <a:r>
                        <a:rPr lang="nl-NL" dirty="0" smtClean="0"/>
                        <a:t>Uitnodigen om interventies te ontwikkelen</a:t>
                      </a:r>
                      <a:endParaRPr lang="nl-NL" dirty="0"/>
                    </a:p>
                  </a:txBody>
                  <a:tcPr/>
                </a:tc>
                <a:tc>
                  <a:txBody>
                    <a:bodyPr/>
                    <a:lstStyle/>
                    <a:p>
                      <a:pPr marL="0" marR="0" lvl="0" indent="0" algn="l" defTabSz="617083" rtl="0" eaLnBrk="1" fontAlgn="auto" latinLnBrk="0" hangingPunct="1">
                        <a:lnSpc>
                          <a:spcPct val="100000"/>
                        </a:lnSpc>
                        <a:spcBef>
                          <a:spcPts val="0"/>
                        </a:spcBef>
                        <a:spcAft>
                          <a:spcPts val="0"/>
                        </a:spcAft>
                        <a:buClrTx/>
                        <a:buSzTx/>
                        <a:buFontTx/>
                        <a:buNone/>
                        <a:tabLst/>
                        <a:defRPr/>
                      </a:pPr>
                      <a:r>
                        <a:rPr lang="nl-NL" dirty="0" smtClean="0"/>
                        <a:t>Uitnodigen om interventies te ontwikkelen</a:t>
                      </a:r>
                    </a:p>
                    <a:p>
                      <a:endParaRPr lang="nl-NL" dirty="0"/>
                    </a:p>
                  </a:txBody>
                  <a:tcPr/>
                </a:tc>
                <a:tc>
                  <a:txBody>
                    <a:bodyPr/>
                    <a:lstStyle/>
                    <a:p>
                      <a:pPr marL="0" marR="0" lvl="0" indent="0" algn="l" defTabSz="617083" rtl="0" eaLnBrk="1" fontAlgn="auto" latinLnBrk="0" hangingPunct="1">
                        <a:lnSpc>
                          <a:spcPct val="100000"/>
                        </a:lnSpc>
                        <a:spcBef>
                          <a:spcPts val="0"/>
                        </a:spcBef>
                        <a:spcAft>
                          <a:spcPts val="0"/>
                        </a:spcAft>
                        <a:buClrTx/>
                        <a:buSzTx/>
                        <a:buFontTx/>
                        <a:buNone/>
                        <a:tabLst/>
                        <a:defRPr/>
                      </a:pPr>
                      <a:r>
                        <a:rPr lang="nl-NL" dirty="0" smtClean="0"/>
                        <a:t>Uitnodigen om interventies te ontwikkelen</a:t>
                      </a:r>
                    </a:p>
                    <a:p>
                      <a:endParaRPr lang="nl-NL" dirty="0"/>
                    </a:p>
                  </a:txBody>
                  <a:tcPr/>
                </a:tc>
                <a:tc>
                  <a:txBody>
                    <a:bodyPr/>
                    <a:lstStyle/>
                    <a:p>
                      <a:pPr marL="0" marR="0" lvl="0" indent="0" algn="l" defTabSz="617083" rtl="0" eaLnBrk="1" fontAlgn="auto" latinLnBrk="0" hangingPunct="1">
                        <a:lnSpc>
                          <a:spcPct val="100000"/>
                        </a:lnSpc>
                        <a:spcBef>
                          <a:spcPts val="0"/>
                        </a:spcBef>
                        <a:spcAft>
                          <a:spcPts val="0"/>
                        </a:spcAft>
                        <a:buClrTx/>
                        <a:buSzTx/>
                        <a:buFontTx/>
                        <a:buNone/>
                        <a:tabLst/>
                        <a:defRPr/>
                      </a:pPr>
                      <a:r>
                        <a:rPr lang="nl-NL" dirty="0" smtClean="0"/>
                        <a:t>Uitnodigen om interventies te ontwikkelen</a:t>
                      </a:r>
                    </a:p>
                    <a:p>
                      <a:endParaRPr lang="nl-NL" dirty="0"/>
                    </a:p>
                  </a:txBody>
                  <a:tcPr/>
                </a:tc>
                <a:extLst>
                  <a:ext uri="{0D108BD9-81ED-4DB2-BD59-A6C34878D82A}">
                    <a16:rowId xmlns:a16="http://schemas.microsoft.com/office/drawing/2014/main" val="2644064662"/>
                  </a:ext>
                </a:extLst>
              </a:tr>
              <a:tr h="680584">
                <a:tc>
                  <a:txBody>
                    <a:bodyPr/>
                    <a:lstStyle/>
                    <a:p>
                      <a:r>
                        <a:rPr lang="en-US" dirty="0" err="1" smtClean="0">
                          <a:solidFill>
                            <a:srgbClr val="002060"/>
                          </a:solidFill>
                        </a:rPr>
                        <a:t>Lokaal</a:t>
                      </a:r>
                      <a:r>
                        <a:rPr lang="en-US" dirty="0" smtClean="0">
                          <a:solidFill>
                            <a:srgbClr val="002060"/>
                          </a:solidFill>
                        </a:rPr>
                        <a:t>/</a:t>
                      </a:r>
                      <a:r>
                        <a:rPr lang="en-US" dirty="0" err="1" smtClean="0">
                          <a:solidFill>
                            <a:srgbClr val="002060"/>
                          </a:solidFill>
                        </a:rPr>
                        <a:t>regionaal</a:t>
                      </a:r>
                      <a:endParaRPr lang="nl-NL" dirty="0">
                        <a:solidFill>
                          <a:srgbClr val="002060"/>
                        </a:solidFill>
                      </a:endParaRPr>
                    </a:p>
                  </a:txBody>
                  <a:tcPr/>
                </a:tc>
                <a:tc>
                  <a:txBody>
                    <a:bodyPr/>
                    <a:lstStyle/>
                    <a:p>
                      <a:r>
                        <a:rPr lang="nl-NL" dirty="0" smtClean="0"/>
                        <a:t>Zorgaanbieders/omgeving/school</a:t>
                      </a:r>
                      <a:r>
                        <a:rPr lang="nl-NL" baseline="0" dirty="0" smtClean="0"/>
                        <a:t> </a:t>
                      </a:r>
                      <a:r>
                        <a:rPr lang="nl-NL" baseline="0" dirty="0" err="1" smtClean="0"/>
                        <a:t>etc</a:t>
                      </a:r>
                      <a:r>
                        <a:rPr lang="nl-NL" baseline="0" dirty="0" smtClean="0"/>
                        <a:t> </a:t>
                      </a:r>
                      <a:r>
                        <a:rPr lang="nl-NL" dirty="0" smtClean="0"/>
                        <a:t> in Wijk A</a:t>
                      </a:r>
                      <a:endParaRPr lang="nl-NL" dirty="0"/>
                    </a:p>
                  </a:txBody>
                  <a:tcPr/>
                </a:tc>
                <a:tc>
                  <a:txBody>
                    <a:bodyPr/>
                    <a:lstStyle/>
                    <a:p>
                      <a:r>
                        <a:rPr lang="nl-NL" dirty="0" smtClean="0"/>
                        <a:t>School</a:t>
                      </a:r>
                      <a:r>
                        <a:rPr lang="nl-NL" baseline="0" dirty="0" smtClean="0"/>
                        <a:t> in wijk A</a:t>
                      </a:r>
                      <a:endParaRPr lang="nl-NL" dirty="0"/>
                    </a:p>
                  </a:txBody>
                  <a:tcPr/>
                </a:tc>
                <a:tc>
                  <a:txBody>
                    <a:bodyPr/>
                    <a:lstStyle/>
                    <a:p>
                      <a:r>
                        <a:rPr lang="nl-NL" dirty="0" smtClean="0"/>
                        <a:t>Dienstverlening in wijk A inzichtelijk en toegankelijk maken (roken, GLI, van </a:t>
                      </a:r>
                      <a:r>
                        <a:rPr lang="nl-NL" dirty="0" err="1" smtClean="0"/>
                        <a:t>jongsaf</a:t>
                      </a:r>
                      <a:r>
                        <a:rPr lang="nl-NL" dirty="0" smtClean="0"/>
                        <a:t> aan bewegen, </a:t>
                      </a:r>
                      <a:r>
                        <a:rPr lang="nl-NL" dirty="0" err="1" smtClean="0"/>
                        <a:t>vroegsignalering</a:t>
                      </a:r>
                      <a:r>
                        <a:rPr lang="nl-NL" dirty="0" smtClean="0"/>
                        <a:t> sociale problemen bij</a:t>
                      </a:r>
                      <a:r>
                        <a:rPr lang="nl-NL" baseline="0" dirty="0" smtClean="0"/>
                        <a:t> </a:t>
                      </a:r>
                      <a:r>
                        <a:rPr lang="nl-NL" baseline="0" dirty="0" err="1" smtClean="0"/>
                        <a:t>zwangeren</a:t>
                      </a:r>
                      <a:endParaRPr lang="nl-NL" dirty="0"/>
                    </a:p>
                  </a:txBody>
                  <a:tcPr/>
                </a:tc>
                <a:tc>
                  <a:txBody>
                    <a:bodyPr/>
                    <a:lstStyle/>
                    <a:p>
                      <a:r>
                        <a:rPr lang="nl-NL" dirty="0" smtClean="0"/>
                        <a:t>Verloskundige keten lokaal/wijk A</a:t>
                      </a:r>
                      <a:endParaRPr lang="nl-NL" dirty="0"/>
                    </a:p>
                  </a:txBody>
                  <a:tcPr/>
                </a:tc>
                <a:extLst>
                  <a:ext uri="{0D108BD9-81ED-4DB2-BD59-A6C34878D82A}">
                    <a16:rowId xmlns:a16="http://schemas.microsoft.com/office/drawing/2014/main" val="1285685451"/>
                  </a:ext>
                </a:extLst>
              </a:tr>
              <a:tr h="528539">
                <a:tc>
                  <a:txBody>
                    <a:bodyPr/>
                    <a:lstStyle/>
                    <a:p>
                      <a:r>
                        <a:rPr lang="en-US" dirty="0" err="1" smtClean="0">
                          <a:solidFill>
                            <a:srgbClr val="002060"/>
                          </a:solidFill>
                        </a:rPr>
                        <a:t>persoonsgericht</a:t>
                      </a:r>
                      <a:endParaRPr lang="nl-NL" dirty="0">
                        <a:solidFill>
                          <a:srgbClr val="002060"/>
                        </a:solidFill>
                      </a:endParaRPr>
                    </a:p>
                  </a:txBody>
                  <a:tcPr/>
                </a:tc>
                <a:tc>
                  <a:txBody>
                    <a:bodyPr/>
                    <a:lstStyle/>
                    <a:p>
                      <a:r>
                        <a:rPr lang="nl-NL" dirty="0" smtClean="0"/>
                        <a:t>Vrouwen en mannen tussen 16 en 30 jaar</a:t>
                      </a:r>
                      <a:endParaRPr lang="nl-NL" dirty="0"/>
                    </a:p>
                  </a:txBody>
                  <a:tcPr/>
                </a:tc>
                <a:tc>
                  <a:txBody>
                    <a:bodyPr/>
                    <a:lstStyle/>
                    <a:p>
                      <a:r>
                        <a:rPr lang="nl-NL" dirty="0" smtClean="0"/>
                        <a:t>Voorschoolse opvang</a:t>
                      </a:r>
                      <a:endParaRPr lang="nl-NL" dirty="0"/>
                    </a:p>
                  </a:txBody>
                  <a:tcPr/>
                </a:tc>
                <a:tc>
                  <a:txBody>
                    <a:bodyPr/>
                    <a:lstStyle/>
                    <a:p>
                      <a:r>
                        <a:rPr lang="en-US" dirty="0" smtClean="0"/>
                        <a:t>Wat </a:t>
                      </a:r>
                      <a:r>
                        <a:rPr lang="en-US" dirty="0" err="1" smtClean="0"/>
                        <a:t>willen</a:t>
                      </a:r>
                      <a:r>
                        <a:rPr lang="en-US" dirty="0" smtClean="0"/>
                        <a:t> </a:t>
                      </a:r>
                      <a:r>
                        <a:rPr lang="en-US" dirty="0" err="1" smtClean="0"/>
                        <a:t>jongeren</a:t>
                      </a:r>
                      <a:r>
                        <a:rPr lang="en-US" dirty="0" smtClean="0"/>
                        <a:t> (e health?), wat </a:t>
                      </a:r>
                      <a:r>
                        <a:rPr lang="en-US" dirty="0" err="1" smtClean="0"/>
                        <a:t>willen</a:t>
                      </a:r>
                      <a:r>
                        <a:rPr lang="en-US" dirty="0" smtClean="0"/>
                        <a:t> </a:t>
                      </a:r>
                      <a:r>
                        <a:rPr lang="en-US" dirty="0" err="1" smtClean="0"/>
                        <a:t>ouderen</a:t>
                      </a:r>
                      <a:r>
                        <a:rPr lang="en-US" dirty="0" smtClean="0"/>
                        <a:t> (coach?)</a:t>
                      </a:r>
                      <a:endParaRPr lang="nl-NL" dirty="0"/>
                    </a:p>
                  </a:txBody>
                  <a:tcPr/>
                </a:tc>
                <a:tc>
                  <a:txBody>
                    <a:bodyPr/>
                    <a:lstStyle/>
                    <a:p>
                      <a:r>
                        <a:rPr lang="en-US" dirty="0" err="1" smtClean="0"/>
                        <a:t>Armoede</a:t>
                      </a:r>
                      <a:r>
                        <a:rPr lang="en-US" dirty="0" smtClean="0"/>
                        <a:t>, </a:t>
                      </a:r>
                      <a:r>
                        <a:rPr lang="en-US" dirty="0" err="1" smtClean="0"/>
                        <a:t>woning</a:t>
                      </a:r>
                      <a:r>
                        <a:rPr lang="en-US" dirty="0" smtClean="0"/>
                        <a:t>, </a:t>
                      </a:r>
                      <a:r>
                        <a:rPr lang="en-US" dirty="0" err="1" smtClean="0"/>
                        <a:t>alleenstaande</a:t>
                      </a:r>
                      <a:r>
                        <a:rPr lang="en-US" dirty="0" smtClean="0"/>
                        <a:t> </a:t>
                      </a:r>
                      <a:r>
                        <a:rPr lang="en-US" dirty="0" err="1" smtClean="0"/>
                        <a:t>ouder</a:t>
                      </a:r>
                      <a:endParaRPr lang="nl-NL" dirty="0"/>
                    </a:p>
                  </a:txBody>
                  <a:tcPr/>
                </a:tc>
                <a:extLst>
                  <a:ext uri="{0D108BD9-81ED-4DB2-BD59-A6C34878D82A}">
                    <a16:rowId xmlns:a16="http://schemas.microsoft.com/office/drawing/2014/main" val="224568961"/>
                  </a:ext>
                </a:extLst>
              </a:tr>
              <a:tr h="528539">
                <a:tc>
                  <a:txBody>
                    <a:bodyPr/>
                    <a:lstStyle/>
                    <a:p>
                      <a:r>
                        <a:rPr lang="en-US" dirty="0" err="1" smtClean="0">
                          <a:solidFill>
                            <a:srgbClr val="002060"/>
                          </a:solidFill>
                        </a:rPr>
                        <a:t>domeinoverstijgend</a:t>
                      </a:r>
                      <a:r>
                        <a:rPr lang="en-US" dirty="0" smtClean="0">
                          <a:solidFill>
                            <a:srgbClr val="002060"/>
                          </a:solidFill>
                        </a:rPr>
                        <a:t>/ </a:t>
                      </a:r>
                      <a:r>
                        <a:rPr lang="en-US" dirty="0" err="1" smtClean="0">
                          <a:solidFill>
                            <a:srgbClr val="002060"/>
                          </a:solidFill>
                        </a:rPr>
                        <a:t>Samenwerken</a:t>
                      </a:r>
                      <a:r>
                        <a:rPr lang="en-US" dirty="0" smtClean="0">
                          <a:solidFill>
                            <a:srgbClr val="002060"/>
                          </a:solidFill>
                        </a:rPr>
                        <a:t> </a:t>
                      </a:r>
                      <a:r>
                        <a:rPr lang="en-US" dirty="0" err="1" smtClean="0">
                          <a:solidFill>
                            <a:srgbClr val="002060"/>
                          </a:solidFill>
                        </a:rPr>
                        <a:t>verzekeraar</a:t>
                      </a:r>
                      <a:r>
                        <a:rPr lang="en-US" dirty="0" smtClean="0">
                          <a:solidFill>
                            <a:srgbClr val="002060"/>
                          </a:solidFill>
                        </a:rPr>
                        <a:t>/partners</a:t>
                      </a:r>
                      <a:endParaRPr lang="nl-NL" dirty="0">
                        <a:solidFill>
                          <a:srgbClr val="002060"/>
                        </a:solidFill>
                      </a:endParaRPr>
                    </a:p>
                  </a:txBody>
                  <a:tcPr/>
                </a:tc>
                <a:tc>
                  <a:txBody>
                    <a:bodyPr/>
                    <a:lstStyle/>
                    <a:p>
                      <a:r>
                        <a:rPr lang="nl-NL" dirty="0" smtClean="0"/>
                        <a:t>Opname in gemeentepolis</a:t>
                      </a:r>
                    </a:p>
                    <a:p>
                      <a:r>
                        <a:rPr lang="nl-NL" dirty="0" smtClean="0"/>
                        <a:t>Vergoedingen fondsen/bedrijfsleven</a:t>
                      </a:r>
                      <a:endParaRPr lang="nl-NL" dirty="0"/>
                    </a:p>
                  </a:txBody>
                  <a:tcPr/>
                </a:tc>
                <a:tc>
                  <a:txBody>
                    <a:bodyPr/>
                    <a:lstStyle/>
                    <a:p>
                      <a:endParaRPr lang="nl-NL" dirty="0"/>
                    </a:p>
                  </a:txBody>
                  <a:tcPr/>
                </a:tc>
                <a:tc>
                  <a:txBody>
                    <a:bodyPr/>
                    <a:lstStyle/>
                    <a:p>
                      <a:r>
                        <a:rPr lang="en-US" dirty="0" err="1" smtClean="0"/>
                        <a:t>Combineren</a:t>
                      </a:r>
                      <a:r>
                        <a:rPr lang="en-US" dirty="0" smtClean="0"/>
                        <a:t> met </a:t>
                      </a:r>
                      <a:r>
                        <a:rPr lang="en-US" dirty="0" err="1" smtClean="0"/>
                        <a:t>inzichtelijke</a:t>
                      </a:r>
                      <a:r>
                        <a:rPr lang="en-US" dirty="0" smtClean="0"/>
                        <a:t> </a:t>
                      </a:r>
                      <a:r>
                        <a:rPr lang="en-US" dirty="0" err="1" smtClean="0"/>
                        <a:t>dienstverlening</a:t>
                      </a:r>
                      <a:r>
                        <a:rPr lang="en-US" dirty="0" smtClean="0"/>
                        <a:t> </a:t>
                      </a:r>
                      <a:r>
                        <a:rPr lang="en-US" dirty="0" err="1" smtClean="0"/>
                        <a:t>aanvragen</a:t>
                      </a:r>
                      <a:r>
                        <a:rPr lang="en-US" dirty="0" smtClean="0"/>
                        <a:t> </a:t>
                      </a:r>
                      <a:r>
                        <a:rPr lang="en-US" dirty="0" err="1" smtClean="0"/>
                        <a:t>toeslagen</a:t>
                      </a:r>
                      <a:endParaRPr lang="nl-NL" dirty="0"/>
                    </a:p>
                  </a:txBody>
                  <a:tcPr/>
                </a:tc>
                <a:tc>
                  <a:txBody>
                    <a:bodyPr/>
                    <a:lstStyle/>
                    <a:p>
                      <a:r>
                        <a:rPr lang="en-US" dirty="0" err="1" smtClean="0"/>
                        <a:t>Werk</a:t>
                      </a:r>
                      <a:r>
                        <a:rPr lang="en-US" dirty="0" smtClean="0"/>
                        <a:t> en </a:t>
                      </a:r>
                      <a:r>
                        <a:rPr lang="en-US" dirty="0" err="1" smtClean="0"/>
                        <a:t>inkomen</a:t>
                      </a:r>
                      <a:r>
                        <a:rPr lang="en-US" dirty="0" smtClean="0"/>
                        <a:t>, </a:t>
                      </a:r>
                      <a:r>
                        <a:rPr lang="en-US" dirty="0" err="1" smtClean="0"/>
                        <a:t>kraampakket</a:t>
                      </a:r>
                      <a:r>
                        <a:rPr lang="en-US" baseline="0" dirty="0" smtClean="0"/>
                        <a:t> </a:t>
                      </a:r>
                      <a:r>
                        <a:rPr lang="en-US" baseline="0" dirty="0" err="1" smtClean="0"/>
                        <a:t>verzekeraar</a:t>
                      </a:r>
                      <a:r>
                        <a:rPr lang="en-US" baseline="0" dirty="0" smtClean="0"/>
                        <a:t>, ‘</a:t>
                      </a:r>
                      <a:r>
                        <a:rPr lang="en-US" baseline="0" dirty="0" err="1" smtClean="0"/>
                        <a:t>geboorte</a:t>
                      </a:r>
                      <a:r>
                        <a:rPr lang="en-US" baseline="0" dirty="0" smtClean="0"/>
                        <a:t> </a:t>
                      </a:r>
                      <a:r>
                        <a:rPr lang="en-US" baseline="0" dirty="0" err="1" smtClean="0"/>
                        <a:t>markten</a:t>
                      </a:r>
                      <a:r>
                        <a:rPr lang="en-US" baseline="0" dirty="0" smtClean="0"/>
                        <a:t>’  van </a:t>
                      </a:r>
                      <a:r>
                        <a:rPr lang="en-US" baseline="0" dirty="0" err="1" smtClean="0"/>
                        <a:t>bedrijfsleven</a:t>
                      </a:r>
                      <a:endParaRPr lang="nl-NL" dirty="0"/>
                    </a:p>
                  </a:txBody>
                  <a:tcPr/>
                </a:tc>
                <a:extLst>
                  <a:ext uri="{0D108BD9-81ED-4DB2-BD59-A6C34878D82A}">
                    <a16:rowId xmlns:a16="http://schemas.microsoft.com/office/drawing/2014/main" val="2560935228"/>
                  </a:ext>
                </a:extLst>
              </a:tr>
            </a:tbl>
          </a:graphicData>
        </a:graphic>
      </p:graphicFrame>
      <p:pic>
        <p:nvPicPr>
          <p:cNvPr id="5" name="Afbeelding 4" descr="logo-gezond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101" y="390416"/>
            <a:ext cx="2010266" cy="804400"/>
          </a:xfrm>
          <a:prstGeom prst="rect">
            <a:avLst/>
          </a:prstGeom>
        </p:spPr>
      </p:pic>
    </p:spTree>
    <p:extLst>
      <p:ext uri="{BB962C8B-B14F-4D97-AF65-F5344CB8AC3E}">
        <p14:creationId xmlns:p14="http://schemas.microsoft.com/office/powerpoint/2010/main" val="4120467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9398" y="1341120"/>
            <a:ext cx="11233755" cy="692460"/>
          </a:xfrm>
        </p:spPr>
        <p:txBody>
          <a:bodyPr>
            <a:normAutofit fontScale="90000"/>
          </a:bodyPr>
          <a:lstStyle/>
          <a:p>
            <a:r>
              <a:rPr lang="en-US" sz="3600" dirty="0" err="1" smtClean="0">
                <a:solidFill>
                  <a:srgbClr val="002060"/>
                </a:solidFill>
              </a:rPr>
              <a:t>Ambities</a:t>
            </a:r>
            <a:r>
              <a:rPr lang="en-US" sz="3600" dirty="0" smtClean="0">
                <a:solidFill>
                  <a:srgbClr val="002060"/>
                </a:solidFill>
              </a:rPr>
              <a:t> en </a:t>
            </a:r>
            <a:r>
              <a:rPr lang="en-US" sz="3600" dirty="0" err="1" smtClean="0">
                <a:solidFill>
                  <a:srgbClr val="002060"/>
                </a:solidFill>
              </a:rPr>
              <a:t>speerpunten</a:t>
            </a:r>
            <a:r>
              <a:rPr lang="en-US" sz="3600" dirty="0" smtClean="0">
                <a:solidFill>
                  <a:srgbClr val="002060"/>
                </a:solidFill>
              </a:rPr>
              <a:t> </a:t>
            </a:r>
            <a:r>
              <a:rPr lang="en-US" sz="3600" dirty="0" err="1" smtClean="0">
                <a:solidFill>
                  <a:srgbClr val="002060"/>
                </a:solidFill>
              </a:rPr>
              <a:t>uit</a:t>
            </a:r>
            <a:r>
              <a:rPr lang="en-US" sz="3600" dirty="0" smtClean="0">
                <a:solidFill>
                  <a:srgbClr val="002060"/>
                </a:solidFill>
              </a:rPr>
              <a:t> </a:t>
            </a:r>
            <a:r>
              <a:rPr lang="en-US" sz="3600" dirty="0" err="1" smtClean="0">
                <a:solidFill>
                  <a:srgbClr val="002060"/>
                </a:solidFill>
              </a:rPr>
              <a:t>landelijke</a:t>
            </a:r>
            <a:r>
              <a:rPr lang="en-US" sz="3600" dirty="0" smtClean="0">
                <a:solidFill>
                  <a:srgbClr val="002060"/>
                </a:solidFill>
              </a:rPr>
              <a:t> </a:t>
            </a:r>
            <a:r>
              <a:rPr lang="en-US" sz="3600" dirty="0" err="1" smtClean="0">
                <a:solidFill>
                  <a:srgbClr val="002060"/>
                </a:solidFill>
              </a:rPr>
              <a:t>gezondheidsnota’s</a:t>
            </a:r>
            <a:r>
              <a:rPr lang="en-US" sz="3600" dirty="0" smtClean="0">
                <a:solidFill>
                  <a:srgbClr val="002060"/>
                </a:solidFill>
              </a:rPr>
              <a:t> en </a:t>
            </a:r>
            <a:r>
              <a:rPr lang="en-US" sz="3600" dirty="0" err="1" smtClean="0">
                <a:solidFill>
                  <a:srgbClr val="002060"/>
                </a:solidFill>
              </a:rPr>
              <a:t>akkoorden</a:t>
            </a:r>
            <a:endParaRPr lang="nl-NL" sz="3600" dirty="0">
              <a:solidFill>
                <a:srgbClr val="002060"/>
              </a:solidFill>
            </a:endParaRPr>
          </a:p>
        </p:txBody>
      </p:sp>
      <p:sp>
        <p:nvSpPr>
          <p:cNvPr id="3" name="Tijdelijke aanduiding voor inhoud 2"/>
          <p:cNvSpPr>
            <a:spLocks noGrp="1"/>
          </p:cNvSpPr>
          <p:nvPr>
            <p:ph idx="1"/>
          </p:nvPr>
        </p:nvSpPr>
        <p:spPr/>
        <p:txBody>
          <a:bodyPr>
            <a:normAutofit/>
          </a:bodyPr>
          <a:lstStyle/>
          <a:p>
            <a:pPr marL="285750" indent="-285750">
              <a:buFont typeface="Arial" panose="020B0604020202020204" pitchFamily="34" charset="0"/>
              <a:buChar char="•"/>
            </a:pPr>
            <a:r>
              <a:rPr lang="en-US" sz="1600" dirty="0" err="1" smtClean="0">
                <a:solidFill>
                  <a:srgbClr val="002060"/>
                </a:solidFill>
              </a:rPr>
              <a:t>Consultatie</a:t>
            </a:r>
            <a:r>
              <a:rPr lang="en-US" sz="1600" dirty="0" smtClean="0">
                <a:solidFill>
                  <a:srgbClr val="002060"/>
                </a:solidFill>
              </a:rPr>
              <a:t> </a:t>
            </a:r>
            <a:r>
              <a:rPr lang="en-US" sz="1600" dirty="0" smtClean="0">
                <a:solidFill>
                  <a:srgbClr val="002060"/>
                </a:solidFill>
              </a:rPr>
              <a:t>Nota </a:t>
            </a:r>
            <a:r>
              <a:rPr lang="en-US" sz="1600" dirty="0" err="1" smtClean="0">
                <a:solidFill>
                  <a:srgbClr val="002060"/>
                </a:solidFill>
              </a:rPr>
              <a:t>gezondheidsbeleid</a:t>
            </a:r>
            <a:r>
              <a:rPr lang="en-US" sz="1600" dirty="0" smtClean="0">
                <a:solidFill>
                  <a:srgbClr val="002060"/>
                </a:solidFill>
              </a:rPr>
              <a:t> VWS 2020 – 2024 </a:t>
            </a:r>
          </a:p>
          <a:p>
            <a:pPr marL="285750" indent="-285750">
              <a:buFont typeface="Arial" panose="020B0604020202020204" pitchFamily="34" charset="0"/>
              <a:buChar char="•"/>
            </a:pPr>
            <a:r>
              <a:rPr lang="en-US" sz="1600" dirty="0" err="1" smtClean="0">
                <a:solidFill>
                  <a:srgbClr val="002060"/>
                </a:solidFill>
              </a:rPr>
              <a:t>Bestuurlijk</a:t>
            </a:r>
            <a:r>
              <a:rPr lang="en-US" sz="1600" dirty="0" smtClean="0">
                <a:solidFill>
                  <a:srgbClr val="002060"/>
                </a:solidFill>
              </a:rPr>
              <a:t> </a:t>
            </a:r>
            <a:r>
              <a:rPr lang="en-US" sz="1600" dirty="0" err="1" smtClean="0">
                <a:solidFill>
                  <a:srgbClr val="002060"/>
                </a:solidFill>
              </a:rPr>
              <a:t>akkoord</a:t>
            </a:r>
            <a:r>
              <a:rPr lang="en-US" sz="1600" dirty="0" smtClean="0">
                <a:solidFill>
                  <a:srgbClr val="002060"/>
                </a:solidFill>
              </a:rPr>
              <a:t> VNG – ZN</a:t>
            </a:r>
          </a:p>
          <a:p>
            <a:pPr marL="285750" indent="-285750">
              <a:buFont typeface="Arial" panose="020B0604020202020204" pitchFamily="34" charset="0"/>
              <a:buChar char="•"/>
            </a:pPr>
            <a:r>
              <a:rPr lang="en-US" sz="1600" dirty="0" err="1" smtClean="0">
                <a:solidFill>
                  <a:srgbClr val="002060"/>
                </a:solidFill>
              </a:rPr>
              <a:t>Landelijke</a:t>
            </a:r>
            <a:r>
              <a:rPr lang="en-US" sz="1600" dirty="0" smtClean="0">
                <a:solidFill>
                  <a:srgbClr val="002060"/>
                </a:solidFill>
              </a:rPr>
              <a:t> preventive </a:t>
            </a:r>
            <a:r>
              <a:rPr lang="en-US" sz="1600" dirty="0" err="1" smtClean="0">
                <a:solidFill>
                  <a:srgbClr val="002060"/>
                </a:solidFill>
              </a:rPr>
              <a:t>akkoord</a:t>
            </a:r>
            <a:endParaRPr lang="en-US" sz="1600" dirty="0" smtClean="0">
              <a:solidFill>
                <a:srgbClr val="002060"/>
              </a:solidFill>
            </a:endParaRPr>
          </a:p>
          <a:p>
            <a:pPr marL="445734" lvl="1" indent="-285750">
              <a:buFont typeface="Arial" panose="020B0604020202020204" pitchFamily="34" charset="0"/>
              <a:buChar char="•"/>
            </a:pPr>
            <a:r>
              <a:rPr lang="en-US" sz="1600" dirty="0" err="1" smtClean="0">
                <a:solidFill>
                  <a:srgbClr val="002060"/>
                </a:solidFill>
              </a:rPr>
              <a:t>Maatregelen</a:t>
            </a:r>
            <a:r>
              <a:rPr lang="en-US" sz="1600" dirty="0" smtClean="0">
                <a:solidFill>
                  <a:srgbClr val="002060"/>
                </a:solidFill>
              </a:rPr>
              <a:t> en </a:t>
            </a:r>
            <a:r>
              <a:rPr lang="en-US" sz="1600" dirty="0" err="1" smtClean="0">
                <a:solidFill>
                  <a:srgbClr val="002060"/>
                </a:solidFill>
              </a:rPr>
              <a:t>doelen</a:t>
            </a:r>
            <a:r>
              <a:rPr lang="en-US" sz="1600" dirty="0" smtClean="0">
                <a:solidFill>
                  <a:srgbClr val="002060"/>
                </a:solidFill>
              </a:rPr>
              <a:t> om SEGV </a:t>
            </a:r>
            <a:r>
              <a:rPr lang="en-US" sz="1600" dirty="0" err="1" smtClean="0">
                <a:solidFill>
                  <a:srgbClr val="002060"/>
                </a:solidFill>
              </a:rPr>
              <a:t>terug</a:t>
            </a:r>
            <a:r>
              <a:rPr lang="en-US" sz="1600" dirty="0" smtClean="0">
                <a:solidFill>
                  <a:srgbClr val="002060"/>
                </a:solidFill>
              </a:rPr>
              <a:t> te </a:t>
            </a:r>
            <a:r>
              <a:rPr lang="en-US" sz="1600" dirty="0" err="1" smtClean="0">
                <a:solidFill>
                  <a:srgbClr val="002060"/>
                </a:solidFill>
              </a:rPr>
              <a:t>dringen</a:t>
            </a:r>
            <a:r>
              <a:rPr lang="en-US" sz="1600" dirty="0" smtClean="0">
                <a:solidFill>
                  <a:srgbClr val="002060"/>
                </a:solidFill>
              </a:rPr>
              <a:t> (</a:t>
            </a:r>
            <a:r>
              <a:rPr lang="en-US" sz="1600" dirty="0" err="1" smtClean="0">
                <a:solidFill>
                  <a:srgbClr val="002060"/>
                </a:solidFill>
              </a:rPr>
              <a:t>Notitie</a:t>
            </a:r>
            <a:r>
              <a:rPr lang="en-US" sz="1600" dirty="0" smtClean="0">
                <a:solidFill>
                  <a:srgbClr val="002060"/>
                </a:solidFill>
              </a:rPr>
              <a:t> </a:t>
            </a:r>
            <a:r>
              <a:rPr lang="en-US" sz="1600" dirty="0" err="1" smtClean="0">
                <a:solidFill>
                  <a:srgbClr val="002060"/>
                </a:solidFill>
              </a:rPr>
              <a:t>kenniscentrum</a:t>
            </a:r>
            <a:r>
              <a:rPr lang="en-US" sz="1600" dirty="0" smtClean="0">
                <a:solidFill>
                  <a:srgbClr val="002060"/>
                </a:solidFill>
              </a:rPr>
              <a:t> </a:t>
            </a:r>
            <a:r>
              <a:rPr lang="en-US" sz="1600" dirty="0" err="1" smtClean="0">
                <a:solidFill>
                  <a:srgbClr val="002060"/>
                </a:solidFill>
              </a:rPr>
              <a:t>gezondheidsverschillen</a:t>
            </a:r>
            <a:r>
              <a:rPr lang="en-US" sz="1600" dirty="0" smtClean="0">
                <a:solidFill>
                  <a:srgbClr val="002060"/>
                </a:solidFill>
              </a:rPr>
              <a:t> Pharos </a:t>
            </a:r>
            <a:r>
              <a:rPr lang="en-US" sz="1600" dirty="0" err="1" smtClean="0">
                <a:solidFill>
                  <a:srgbClr val="002060"/>
                </a:solidFill>
              </a:rPr>
              <a:t>bij</a:t>
            </a:r>
            <a:r>
              <a:rPr lang="en-US" sz="1600" dirty="0" smtClean="0">
                <a:solidFill>
                  <a:srgbClr val="002060"/>
                </a:solidFill>
              </a:rPr>
              <a:t> </a:t>
            </a:r>
            <a:r>
              <a:rPr lang="en-US" sz="1600" dirty="0" err="1" smtClean="0">
                <a:solidFill>
                  <a:srgbClr val="002060"/>
                </a:solidFill>
              </a:rPr>
              <a:t>landelijke</a:t>
            </a:r>
            <a:r>
              <a:rPr lang="en-US" sz="1600" dirty="0" smtClean="0">
                <a:solidFill>
                  <a:srgbClr val="002060"/>
                </a:solidFill>
              </a:rPr>
              <a:t> preventive </a:t>
            </a:r>
            <a:r>
              <a:rPr lang="en-US" sz="1600" dirty="0" err="1" smtClean="0">
                <a:solidFill>
                  <a:srgbClr val="002060"/>
                </a:solidFill>
              </a:rPr>
              <a:t>akkoord</a:t>
            </a:r>
            <a:endParaRPr lang="en-US" sz="1600" dirty="0" smtClean="0">
              <a:solidFill>
                <a:srgbClr val="002060"/>
              </a:solidFill>
            </a:endParaRPr>
          </a:p>
          <a:p>
            <a:pPr marL="285750" indent="-285750">
              <a:buFont typeface="Arial" panose="020B0604020202020204" pitchFamily="34" charset="0"/>
              <a:buChar char="•"/>
            </a:pPr>
            <a:r>
              <a:rPr lang="en-US" sz="1600" dirty="0" err="1" smtClean="0">
                <a:solidFill>
                  <a:srgbClr val="002060"/>
                </a:solidFill>
              </a:rPr>
              <a:t>Landelijk</a:t>
            </a:r>
            <a:r>
              <a:rPr lang="en-US" sz="1600" dirty="0" smtClean="0">
                <a:solidFill>
                  <a:srgbClr val="002060"/>
                </a:solidFill>
              </a:rPr>
              <a:t> </a:t>
            </a:r>
            <a:r>
              <a:rPr lang="en-US" sz="1600" dirty="0" err="1" smtClean="0">
                <a:solidFill>
                  <a:srgbClr val="002060"/>
                </a:solidFill>
              </a:rPr>
              <a:t>sportakkoord</a:t>
            </a:r>
            <a:endParaRPr lang="en-US" sz="1600" dirty="0" smtClean="0">
              <a:solidFill>
                <a:srgbClr val="002060"/>
              </a:solidFill>
            </a:endParaRPr>
          </a:p>
          <a:p>
            <a:pPr marL="285750" indent="-285750">
              <a:buFont typeface="Arial" panose="020B0604020202020204" pitchFamily="34" charset="0"/>
              <a:buChar char="•"/>
            </a:pPr>
            <a:r>
              <a:rPr lang="en-US" sz="1600" dirty="0" err="1" smtClean="0">
                <a:solidFill>
                  <a:srgbClr val="002060"/>
                </a:solidFill>
              </a:rPr>
              <a:t>Kansrijke</a:t>
            </a:r>
            <a:r>
              <a:rPr lang="en-US" sz="1600" dirty="0" smtClean="0">
                <a:solidFill>
                  <a:srgbClr val="002060"/>
                </a:solidFill>
              </a:rPr>
              <a:t> start</a:t>
            </a:r>
          </a:p>
          <a:p>
            <a:pPr marL="285750" indent="-285750">
              <a:buFont typeface="Arial" panose="020B0604020202020204" pitchFamily="34" charset="0"/>
              <a:buChar char="•"/>
            </a:pPr>
            <a:r>
              <a:rPr lang="nl-NL" sz="1600" dirty="0" smtClean="0">
                <a:solidFill>
                  <a:srgbClr val="002060"/>
                </a:solidFill>
              </a:rPr>
              <a:t>Omgevingswet</a:t>
            </a:r>
          </a:p>
          <a:p>
            <a:pPr marL="285750" indent="-285750">
              <a:buFont typeface="Arial" panose="020B0604020202020204" pitchFamily="34" charset="0"/>
              <a:buChar char="•"/>
            </a:pPr>
            <a:r>
              <a:rPr lang="en-US" sz="1600" dirty="0" err="1" smtClean="0">
                <a:solidFill>
                  <a:srgbClr val="002060"/>
                </a:solidFill>
              </a:rPr>
              <a:t>Gezond</a:t>
            </a:r>
            <a:r>
              <a:rPr lang="en-US" sz="1600" dirty="0" smtClean="0">
                <a:solidFill>
                  <a:srgbClr val="002060"/>
                </a:solidFill>
              </a:rPr>
              <a:t> in…</a:t>
            </a:r>
          </a:p>
          <a:p>
            <a:pPr marL="285750" indent="-285750">
              <a:buFont typeface="Arial" panose="020B0604020202020204" pitchFamily="34" charset="0"/>
              <a:buChar char="•"/>
            </a:pPr>
            <a:r>
              <a:rPr lang="en-US" sz="1600" dirty="0" err="1" smtClean="0">
                <a:solidFill>
                  <a:srgbClr val="002060"/>
                </a:solidFill>
              </a:rPr>
              <a:t>Armoede</a:t>
            </a:r>
            <a:r>
              <a:rPr lang="en-US" sz="1600" dirty="0" smtClean="0">
                <a:solidFill>
                  <a:srgbClr val="002060"/>
                </a:solidFill>
              </a:rPr>
              <a:t> Pact</a:t>
            </a:r>
            <a:endParaRPr lang="nl-NL" sz="1600" dirty="0">
              <a:solidFill>
                <a:srgbClr val="002060"/>
              </a:solidFill>
            </a:endParaRPr>
          </a:p>
        </p:txBody>
      </p:sp>
      <p:pic>
        <p:nvPicPr>
          <p:cNvPr id="4" name="Afbeelding 3" descr="logo-gezondi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398" y="374989"/>
            <a:ext cx="2414446" cy="966131"/>
          </a:xfrm>
          <a:prstGeom prst="rect">
            <a:avLst/>
          </a:prstGeom>
        </p:spPr>
      </p:pic>
    </p:spTree>
    <p:extLst>
      <p:ext uri="{BB962C8B-B14F-4D97-AF65-F5344CB8AC3E}">
        <p14:creationId xmlns:p14="http://schemas.microsoft.com/office/powerpoint/2010/main" val="2565329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err="1" smtClean="0">
                <a:solidFill>
                  <a:srgbClr val="002060"/>
                </a:solidFill>
              </a:rPr>
              <a:t>Speerpunten</a:t>
            </a:r>
            <a:endParaRPr lang="nl-NL" dirty="0">
              <a:solidFill>
                <a:srgbClr val="002060"/>
              </a:solidFill>
            </a:endParaRPr>
          </a:p>
        </p:txBody>
      </p:sp>
      <p:sp>
        <p:nvSpPr>
          <p:cNvPr id="4" name="Tijdelijke aanduiding voor inhoud 3"/>
          <p:cNvSpPr>
            <a:spLocks noGrp="1"/>
          </p:cNvSpPr>
          <p:nvPr>
            <p:ph sz="half" idx="1"/>
          </p:nvPr>
        </p:nvSpPr>
        <p:spPr>
          <a:xfrm>
            <a:off x="449802" y="2235395"/>
            <a:ext cx="5581838" cy="3913156"/>
          </a:xfrm>
        </p:spPr>
        <p:txBody>
          <a:bodyPr/>
          <a:lstStyle/>
          <a:p>
            <a:pPr marL="285750" indent="-285750">
              <a:buFont typeface="Wingdings" panose="05000000000000000000" pitchFamily="2" charset="2"/>
              <a:buChar char="Ø"/>
            </a:pPr>
            <a:r>
              <a:rPr lang="nl-NL" sz="1600" dirty="0">
                <a:solidFill>
                  <a:srgbClr val="002060"/>
                </a:solidFill>
              </a:rPr>
              <a:t>Aandacht voor Gezondheid in de fysieke en sociale leefomgeving</a:t>
            </a:r>
          </a:p>
          <a:p>
            <a:pPr marL="285750" indent="-285750">
              <a:buFont typeface="Wingdings" panose="05000000000000000000" pitchFamily="2" charset="2"/>
              <a:buChar char="Ø"/>
            </a:pPr>
            <a:endParaRPr lang="nl-NL" sz="1600" dirty="0">
              <a:solidFill>
                <a:srgbClr val="002060"/>
              </a:solidFill>
            </a:endParaRPr>
          </a:p>
          <a:p>
            <a:pPr marL="285750" indent="-285750">
              <a:buFont typeface="Wingdings" panose="05000000000000000000" pitchFamily="2" charset="2"/>
              <a:buChar char="Ø"/>
            </a:pPr>
            <a:r>
              <a:rPr lang="nl-NL" sz="1600" dirty="0">
                <a:solidFill>
                  <a:srgbClr val="002060"/>
                </a:solidFill>
              </a:rPr>
              <a:t>Gezondheidspotentieel benutten, </a:t>
            </a:r>
            <a:r>
              <a:rPr lang="nl-NL" sz="1600" dirty="0" err="1" smtClean="0">
                <a:solidFill>
                  <a:srgbClr val="002060"/>
                </a:solidFill>
              </a:rPr>
              <a:t>differentieren</a:t>
            </a:r>
            <a:r>
              <a:rPr lang="nl-NL" sz="1600" dirty="0" smtClean="0">
                <a:solidFill>
                  <a:srgbClr val="002060"/>
                </a:solidFill>
              </a:rPr>
              <a:t> </a:t>
            </a:r>
            <a:r>
              <a:rPr lang="nl-NL" sz="1600" dirty="0">
                <a:solidFill>
                  <a:srgbClr val="002060"/>
                </a:solidFill>
              </a:rPr>
              <a:t>naar </a:t>
            </a:r>
            <a:r>
              <a:rPr lang="nl-NL" sz="1600" dirty="0" smtClean="0">
                <a:solidFill>
                  <a:srgbClr val="002060"/>
                </a:solidFill>
              </a:rPr>
              <a:t>vermogen (</a:t>
            </a:r>
            <a:r>
              <a:rPr lang="nl-NL" sz="1600" b="1" dirty="0" err="1" smtClean="0">
                <a:solidFill>
                  <a:srgbClr val="002060"/>
                </a:solidFill>
              </a:rPr>
              <a:t>equity</a:t>
            </a:r>
            <a:r>
              <a:rPr lang="nl-NL" sz="1600" dirty="0" smtClean="0">
                <a:solidFill>
                  <a:srgbClr val="002060"/>
                </a:solidFill>
              </a:rPr>
              <a:t>)</a:t>
            </a:r>
            <a:endParaRPr lang="nl-NL" sz="1600" dirty="0">
              <a:solidFill>
                <a:srgbClr val="002060"/>
              </a:solidFill>
            </a:endParaRPr>
          </a:p>
          <a:p>
            <a:pPr marL="285750" indent="-285750">
              <a:buFont typeface="Wingdings" panose="05000000000000000000" pitchFamily="2" charset="2"/>
              <a:buChar char="Ø"/>
            </a:pPr>
            <a:endParaRPr lang="nl-NL" sz="1600" dirty="0">
              <a:solidFill>
                <a:srgbClr val="002060"/>
              </a:solidFill>
            </a:endParaRPr>
          </a:p>
          <a:p>
            <a:pPr marL="285750" indent="-285750">
              <a:buFont typeface="Wingdings" panose="05000000000000000000" pitchFamily="2" charset="2"/>
              <a:buChar char="Ø"/>
            </a:pPr>
            <a:r>
              <a:rPr lang="nl-NL" sz="1600" dirty="0">
                <a:solidFill>
                  <a:srgbClr val="002060"/>
                </a:solidFill>
              </a:rPr>
              <a:t>Mentale weerbaarheid jongeren en jongvolwassenen</a:t>
            </a:r>
          </a:p>
          <a:p>
            <a:pPr marL="285750" indent="-285750">
              <a:buFont typeface="Wingdings" panose="05000000000000000000" pitchFamily="2" charset="2"/>
              <a:buChar char="Ø"/>
            </a:pPr>
            <a:endParaRPr lang="nl-NL" sz="1600" dirty="0">
              <a:solidFill>
                <a:srgbClr val="002060"/>
              </a:solidFill>
            </a:endParaRPr>
          </a:p>
          <a:p>
            <a:pPr marL="285750" indent="-285750">
              <a:buFont typeface="Wingdings" panose="05000000000000000000" pitchFamily="2" charset="2"/>
              <a:buChar char="Ø"/>
            </a:pPr>
            <a:r>
              <a:rPr lang="nl-NL" sz="1600" dirty="0">
                <a:solidFill>
                  <a:srgbClr val="002060"/>
                </a:solidFill>
              </a:rPr>
              <a:t>Vitaal ouder worden</a:t>
            </a:r>
          </a:p>
          <a:p>
            <a:pPr marL="285750" indent="-285750">
              <a:buFont typeface="Wingdings" panose="05000000000000000000" pitchFamily="2" charset="2"/>
              <a:buChar char="Ø"/>
            </a:pPr>
            <a:endParaRPr lang="nl-NL" sz="1600" dirty="0">
              <a:solidFill>
                <a:srgbClr val="002060"/>
              </a:solidFill>
            </a:endParaRPr>
          </a:p>
          <a:p>
            <a:pPr marL="285750" indent="-285750">
              <a:buFont typeface="Wingdings" panose="05000000000000000000" pitchFamily="2" charset="2"/>
              <a:buChar char="Ø"/>
            </a:pPr>
            <a:r>
              <a:rPr lang="nl-NL" sz="1600" dirty="0">
                <a:solidFill>
                  <a:srgbClr val="002060"/>
                </a:solidFill>
              </a:rPr>
              <a:t>Gezonde leefstijl (via </a:t>
            </a:r>
            <a:r>
              <a:rPr lang="nl-NL" sz="1600" dirty="0" smtClean="0">
                <a:solidFill>
                  <a:srgbClr val="002060"/>
                </a:solidFill>
              </a:rPr>
              <a:t>het Preventieakkoord)</a:t>
            </a:r>
            <a:endParaRPr lang="nl-NL" dirty="0"/>
          </a:p>
        </p:txBody>
      </p:sp>
      <p:sp>
        <p:nvSpPr>
          <p:cNvPr id="5" name="Tijdelijke aanduiding voor afbeelding 4"/>
          <p:cNvSpPr>
            <a:spLocks noGrp="1"/>
          </p:cNvSpPr>
          <p:nvPr>
            <p:ph type="pic" sz="quarter" idx="12"/>
          </p:nvPr>
        </p:nvSpPr>
        <p:spPr/>
      </p:sp>
      <p:sp>
        <p:nvSpPr>
          <p:cNvPr id="2" name="Tijdelijke aanduiding voor inhoud 1"/>
          <p:cNvSpPr>
            <a:spLocks noGrp="1"/>
          </p:cNvSpPr>
          <p:nvPr>
            <p:ph sz="quarter" idx="4294967295"/>
          </p:nvPr>
        </p:nvSpPr>
        <p:spPr>
          <a:xfrm>
            <a:off x="958850" y="711200"/>
            <a:ext cx="11233150" cy="4605338"/>
          </a:xfrm>
        </p:spPr>
        <p:txBody>
          <a:bodyPr/>
          <a:lstStyle/>
          <a:p>
            <a:pPr algn="ctr"/>
            <a:r>
              <a:rPr lang="nl-NL" sz="2800" b="1" dirty="0" smtClean="0">
                <a:solidFill>
                  <a:srgbClr val="002060"/>
                </a:solidFill>
              </a:rPr>
              <a:t>Speerpunten nota </a:t>
            </a:r>
            <a:r>
              <a:rPr lang="nl-NL" sz="2800" b="1" dirty="0" smtClean="0">
                <a:solidFill>
                  <a:srgbClr val="002060"/>
                </a:solidFill>
              </a:rPr>
              <a:t>Gezondheidsbeleid VWS (2020-2024)</a:t>
            </a:r>
          </a:p>
          <a:p>
            <a:endParaRPr lang="nl-NL" sz="2800" b="1" dirty="0" smtClean="0">
              <a:solidFill>
                <a:srgbClr val="002060"/>
              </a:solidFill>
            </a:endParaRPr>
          </a:p>
          <a:p>
            <a:endParaRPr lang="nl-NL" dirty="0">
              <a:solidFill>
                <a:srgbClr val="002060"/>
              </a:solidFill>
            </a:endParaRPr>
          </a:p>
          <a:p>
            <a:endParaRPr lang="nl-NL" sz="1800" dirty="0" smtClean="0">
              <a:solidFill>
                <a:srgbClr val="002060"/>
              </a:solidFill>
            </a:endParaRPr>
          </a:p>
        </p:txBody>
      </p:sp>
      <p:pic>
        <p:nvPicPr>
          <p:cNvPr id="6" name="Afbeelding 5"/>
          <p:cNvPicPr>
            <a:picLocks noChangeAspect="1"/>
          </p:cNvPicPr>
          <p:nvPr/>
        </p:nvPicPr>
        <p:blipFill>
          <a:blip r:embed="rId3"/>
          <a:stretch>
            <a:fillRect/>
          </a:stretch>
        </p:blipFill>
        <p:spPr>
          <a:xfrm>
            <a:off x="6804317" y="2076942"/>
            <a:ext cx="4603167" cy="3365489"/>
          </a:xfrm>
          <a:prstGeom prst="rect">
            <a:avLst/>
          </a:prstGeom>
        </p:spPr>
      </p:pic>
      <p:pic>
        <p:nvPicPr>
          <p:cNvPr id="7" name="Afbeelding 6" descr="logo-gezondi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26" y="228134"/>
            <a:ext cx="2414446" cy="966131"/>
          </a:xfrm>
          <a:prstGeom prst="rect">
            <a:avLst/>
          </a:prstGeom>
        </p:spPr>
      </p:pic>
    </p:spTree>
    <p:extLst>
      <p:ext uri="{BB962C8B-B14F-4D97-AF65-F5344CB8AC3E}">
        <p14:creationId xmlns:p14="http://schemas.microsoft.com/office/powerpoint/2010/main" val="381206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smtClean="0">
                <a:solidFill>
                  <a:srgbClr val="002060"/>
                </a:solidFill>
              </a:rPr>
              <a:t>Ambities Bestuurlijk </a:t>
            </a:r>
            <a:r>
              <a:rPr lang="nl-NL" sz="2400" dirty="0" smtClean="0">
                <a:solidFill>
                  <a:srgbClr val="002060"/>
                </a:solidFill>
              </a:rPr>
              <a:t>akkoord op samenwerking in de regio VNG en ZN</a:t>
            </a:r>
            <a:endParaRPr lang="nl-NL" sz="2400" dirty="0">
              <a:solidFill>
                <a:srgbClr val="002060"/>
              </a:solidFill>
            </a:endParaRPr>
          </a:p>
        </p:txBody>
      </p:sp>
      <p:sp>
        <p:nvSpPr>
          <p:cNvPr id="3" name="Tijdelijke aanduiding voor inhoud 2"/>
          <p:cNvSpPr>
            <a:spLocks noGrp="1"/>
          </p:cNvSpPr>
          <p:nvPr>
            <p:ph idx="1"/>
          </p:nvPr>
        </p:nvSpPr>
        <p:spPr/>
        <p:txBody>
          <a:bodyPr/>
          <a:lstStyle/>
          <a:p>
            <a:endParaRPr lang="nl-NL" dirty="0" smtClean="0"/>
          </a:p>
          <a:p>
            <a:pPr marL="342900" indent="-342900">
              <a:buFont typeface="+mj-lt"/>
              <a:buAutoNum type="arabicPeriod"/>
            </a:pPr>
            <a:r>
              <a:rPr lang="nl-NL" sz="1600" dirty="0" smtClean="0">
                <a:solidFill>
                  <a:srgbClr val="002060"/>
                </a:solidFill>
              </a:rPr>
              <a:t>Ouderen langer thuis</a:t>
            </a:r>
          </a:p>
          <a:p>
            <a:pPr marL="342900" indent="-342900">
              <a:buFont typeface="+mj-lt"/>
              <a:buAutoNum type="arabicPeriod"/>
            </a:pPr>
            <a:r>
              <a:rPr lang="nl-NL" sz="1600" dirty="0" smtClean="0">
                <a:solidFill>
                  <a:srgbClr val="002060"/>
                </a:solidFill>
              </a:rPr>
              <a:t>Ondersteuning en zorg voor mensen met  psychische kwetsbaarheid</a:t>
            </a:r>
          </a:p>
          <a:p>
            <a:pPr marL="342900" indent="-342900">
              <a:buFont typeface="+mj-lt"/>
              <a:buAutoNum type="arabicPeriod"/>
            </a:pPr>
            <a:r>
              <a:rPr lang="nl-NL" sz="1600" dirty="0" smtClean="0">
                <a:solidFill>
                  <a:srgbClr val="002060"/>
                </a:solidFill>
              </a:rPr>
              <a:t>Preventie</a:t>
            </a:r>
          </a:p>
          <a:p>
            <a:endParaRPr lang="nl-NL" sz="1600" dirty="0">
              <a:solidFill>
                <a:srgbClr val="002060"/>
              </a:solidFill>
            </a:endParaRPr>
          </a:p>
          <a:p>
            <a:r>
              <a:rPr lang="nl-NL" sz="1600" dirty="0" smtClean="0">
                <a:solidFill>
                  <a:srgbClr val="002060"/>
                </a:solidFill>
              </a:rPr>
              <a:t>Taken waar gemeenten en zorgverzekeraars allebei inde wijk verantwoordelijkheden hebben</a:t>
            </a:r>
          </a:p>
          <a:p>
            <a:r>
              <a:rPr lang="nl-NL" sz="1600" dirty="0" smtClean="0">
                <a:solidFill>
                  <a:srgbClr val="002060"/>
                </a:solidFill>
              </a:rPr>
              <a:t>VNG </a:t>
            </a:r>
            <a:r>
              <a:rPr lang="nl-NL" sz="1600" dirty="0">
                <a:solidFill>
                  <a:srgbClr val="002060"/>
                </a:solidFill>
              </a:rPr>
              <a:t>en </a:t>
            </a:r>
            <a:r>
              <a:rPr lang="nl-NL" sz="1600" dirty="0" smtClean="0">
                <a:solidFill>
                  <a:srgbClr val="002060"/>
                </a:solidFill>
              </a:rPr>
              <a:t>verzekeraars hebben bestuurlijk afgesproken om op deze thema’s in de regio te gaan samenwerken</a:t>
            </a:r>
            <a:endParaRPr lang="nl-NL" sz="1600" dirty="0">
              <a:solidFill>
                <a:srgbClr val="002060"/>
              </a:solidFill>
            </a:endParaRPr>
          </a:p>
          <a:p>
            <a:endParaRPr lang="nl-NL" sz="1600" dirty="0">
              <a:solidFill>
                <a:srgbClr val="002060"/>
              </a:solidFill>
            </a:endParaRPr>
          </a:p>
        </p:txBody>
      </p:sp>
      <p:pic>
        <p:nvPicPr>
          <p:cNvPr id="4" name="Afbeelding 3" descr="logo-gezond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8" y="374989"/>
            <a:ext cx="2414446" cy="966131"/>
          </a:xfrm>
          <a:prstGeom prst="rect">
            <a:avLst/>
          </a:prstGeom>
        </p:spPr>
      </p:pic>
    </p:spTree>
    <p:extLst>
      <p:ext uri="{BB962C8B-B14F-4D97-AF65-F5344CB8AC3E}">
        <p14:creationId xmlns:p14="http://schemas.microsoft.com/office/powerpoint/2010/main" val="3600208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3791" y="609600"/>
            <a:ext cx="6083809" cy="1143000"/>
          </a:xfrm>
        </p:spPr>
        <p:txBody>
          <a:bodyPr>
            <a:normAutofit/>
          </a:bodyPr>
          <a:lstStyle/>
          <a:p>
            <a:r>
              <a:rPr lang="en-US" sz="2800" dirty="0" smtClean="0">
                <a:solidFill>
                  <a:srgbClr val="002060"/>
                </a:solidFill>
              </a:rPr>
              <a:t>Agenda</a:t>
            </a:r>
            <a:endParaRPr lang="nl-NL" sz="2800" dirty="0">
              <a:solidFill>
                <a:srgbClr val="002060"/>
              </a:solidFill>
            </a:endParaRPr>
          </a:p>
        </p:txBody>
      </p:sp>
      <p:sp>
        <p:nvSpPr>
          <p:cNvPr id="3" name="Tijdelijke aanduiding voor inhoud 2"/>
          <p:cNvSpPr>
            <a:spLocks noGrp="1"/>
          </p:cNvSpPr>
          <p:nvPr>
            <p:ph idx="1"/>
          </p:nvPr>
        </p:nvSpPr>
        <p:spPr/>
        <p:txBody>
          <a:bodyPr>
            <a:normAutofit/>
          </a:bodyPr>
          <a:lstStyle/>
          <a:p>
            <a:pPr marL="342900" indent="-342900">
              <a:buFont typeface="+mj-lt"/>
              <a:buAutoNum type="arabicPeriod"/>
            </a:pPr>
            <a:r>
              <a:rPr lang="en-US" sz="2000" dirty="0" err="1" smtClean="0">
                <a:solidFill>
                  <a:srgbClr val="002060"/>
                </a:solidFill>
              </a:rPr>
              <a:t>Inleiding</a:t>
            </a:r>
            <a:r>
              <a:rPr lang="en-US" sz="2000" dirty="0" smtClean="0">
                <a:solidFill>
                  <a:srgbClr val="002060"/>
                </a:solidFill>
              </a:rPr>
              <a:t>: European Health Equity Status Report			11.15 – 11.25</a:t>
            </a:r>
            <a:br>
              <a:rPr lang="en-US" sz="2000" dirty="0" smtClean="0">
                <a:solidFill>
                  <a:srgbClr val="002060"/>
                </a:solidFill>
              </a:rPr>
            </a:br>
            <a:endParaRPr lang="en-US" sz="2000" dirty="0" smtClean="0">
              <a:solidFill>
                <a:srgbClr val="002060"/>
              </a:solidFill>
            </a:endParaRPr>
          </a:p>
          <a:p>
            <a:pPr marL="342900" indent="-342900">
              <a:buFont typeface="+mj-lt"/>
              <a:buAutoNum type="arabicPeriod"/>
            </a:pPr>
            <a:r>
              <a:rPr lang="en-US" sz="2000" dirty="0" err="1" smtClean="0">
                <a:solidFill>
                  <a:srgbClr val="002060"/>
                </a:solidFill>
              </a:rPr>
              <a:t>Ambities</a:t>
            </a:r>
            <a:r>
              <a:rPr lang="en-US" sz="2000" dirty="0" smtClean="0">
                <a:solidFill>
                  <a:srgbClr val="002060"/>
                </a:solidFill>
              </a:rPr>
              <a:t> </a:t>
            </a:r>
            <a:r>
              <a:rPr lang="en-US" sz="2000" dirty="0" err="1" smtClean="0">
                <a:solidFill>
                  <a:srgbClr val="002060"/>
                </a:solidFill>
              </a:rPr>
              <a:t>landelijke</a:t>
            </a:r>
            <a:r>
              <a:rPr lang="en-US" sz="2000" dirty="0" smtClean="0">
                <a:solidFill>
                  <a:srgbClr val="002060"/>
                </a:solidFill>
              </a:rPr>
              <a:t> </a:t>
            </a:r>
            <a:r>
              <a:rPr lang="en-US" sz="2000" dirty="0" err="1" smtClean="0">
                <a:solidFill>
                  <a:srgbClr val="002060"/>
                </a:solidFill>
              </a:rPr>
              <a:t>programma’s</a:t>
            </a:r>
            <a:r>
              <a:rPr lang="en-US" sz="2000" dirty="0" smtClean="0">
                <a:solidFill>
                  <a:srgbClr val="002060"/>
                </a:solidFill>
              </a:rPr>
              <a:t>						11.25 – 11.35</a:t>
            </a:r>
            <a:br>
              <a:rPr lang="en-US" sz="2000" dirty="0" smtClean="0">
                <a:solidFill>
                  <a:srgbClr val="002060"/>
                </a:solidFill>
              </a:rPr>
            </a:br>
            <a:endParaRPr lang="en-US" sz="2000" dirty="0" smtClean="0">
              <a:solidFill>
                <a:srgbClr val="002060"/>
              </a:solidFill>
            </a:endParaRPr>
          </a:p>
          <a:p>
            <a:pPr marL="342900" indent="-342900">
              <a:buFont typeface="+mj-lt"/>
              <a:buAutoNum type="arabicPeriod"/>
            </a:pPr>
            <a:r>
              <a:rPr lang="en-US" sz="2000" dirty="0" err="1" smtClean="0">
                <a:solidFill>
                  <a:srgbClr val="002060"/>
                </a:solidFill>
              </a:rPr>
              <a:t>Discussie</a:t>
            </a:r>
            <a:r>
              <a:rPr lang="en-US" sz="2000" dirty="0" smtClean="0">
                <a:solidFill>
                  <a:srgbClr val="002060"/>
                </a:solidFill>
              </a:rPr>
              <a:t> 										11.35 – 11.50</a:t>
            </a:r>
            <a:br>
              <a:rPr lang="en-US" sz="2000" dirty="0" smtClean="0">
                <a:solidFill>
                  <a:srgbClr val="002060"/>
                </a:solidFill>
              </a:rPr>
            </a:br>
            <a:endParaRPr lang="en-US" sz="2000" dirty="0" smtClean="0">
              <a:solidFill>
                <a:srgbClr val="002060"/>
              </a:solidFill>
            </a:endParaRPr>
          </a:p>
          <a:p>
            <a:pPr marL="342900" indent="-342900">
              <a:buFont typeface="+mj-lt"/>
              <a:buAutoNum type="arabicPeriod"/>
            </a:pPr>
            <a:r>
              <a:rPr lang="en-US" sz="2000" dirty="0" err="1" smtClean="0">
                <a:solidFill>
                  <a:srgbClr val="002060"/>
                </a:solidFill>
              </a:rPr>
              <a:t>Voorbeeld</a:t>
            </a:r>
            <a:r>
              <a:rPr lang="en-US" sz="2000" dirty="0" smtClean="0">
                <a:solidFill>
                  <a:srgbClr val="002060"/>
                </a:solidFill>
              </a:rPr>
              <a:t> </a:t>
            </a:r>
            <a:r>
              <a:rPr lang="en-US" sz="2000" dirty="0" err="1" smtClean="0">
                <a:solidFill>
                  <a:srgbClr val="002060"/>
                </a:solidFill>
              </a:rPr>
              <a:t>regionaal</a:t>
            </a:r>
            <a:r>
              <a:rPr lang="en-US" sz="2000" dirty="0" smtClean="0">
                <a:solidFill>
                  <a:srgbClr val="002060"/>
                </a:solidFill>
              </a:rPr>
              <a:t> </a:t>
            </a:r>
            <a:r>
              <a:rPr lang="en-US" sz="2000" dirty="0" err="1" smtClean="0">
                <a:solidFill>
                  <a:srgbClr val="002060"/>
                </a:solidFill>
              </a:rPr>
              <a:t>preventie</a:t>
            </a:r>
            <a:r>
              <a:rPr lang="en-US" sz="2000" dirty="0" smtClean="0">
                <a:solidFill>
                  <a:srgbClr val="002060"/>
                </a:solidFill>
              </a:rPr>
              <a:t> </a:t>
            </a:r>
            <a:r>
              <a:rPr lang="en-US" sz="2000" dirty="0" err="1" smtClean="0">
                <a:solidFill>
                  <a:srgbClr val="002060"/>
                </a:solidFill>
              </a:rPr>
              <a:t>akkoord</a:t>
            </a:r>
            <a:r>
              <a:rPr lang="en-US" sz="2000" dirty="0" smtClean="0">
                <a:solidFill>
                  <a:srgbClr val="002060"/>
                </a:solidFill>
              </a:rPr>
              <a:t> </a:t>
            </a:r>
            <a:r>
              <a:rPr lang="en-US" sz="2000" dirty="0" err="1" smtClean="0">
                <a:solidFill>
                  <a:srgbClr val="002060"/>
                </a:solidFill>
              </a:rPr>
              <a:t>Regio</a:t>
            </a:r>
            <a:r>
              <a:rPr lang="en-US" sz="2000" dirty="0" smtClean="0">
                <a:solidFill>
                  <a:srgbClr val="002060"/>
                </a:solidFill>
              </a:rPr>
              <a:t> </a:t>
            </a:r>
            <a:r>
              <a:rPr lang="en-US" sz="2000" dirty="0" err="1" smtClean="0">
                <a:solidFill>
                  <a:srgbClr val="002060"/>
                </a:solidFill>
              </a:rPr>
              <a:t>Rijnmond</a:t>
            </a:r>
            <a:r>
              <a:rPr lang="en-US" sz="2000" dirty="0" smtClean="0">
                <a:solidFill>
                  <a:srgbClr val="002060"/>
                </a:solidFill>
              </a:rPr>
              <a:t>		11.50 – 11.55</a:t>
            </a:r>
            <a:br>
              <a:rPr lang="en-US" sz="2000" dirty="0" smtClean="0">
                <a:solidFill>
                  <a:srgbClr val="002060"/>
                </a:solidFill>
              </a:rPr>
            </a:br>
            <a:endParaRPr lang="en-US" sz="2000" dirty="0" smtClean="0">
              <a:solidFill>
                <a:srgbClr val="002060"/>
              </a:solidFill>
            </a:endParaRPr>
          </a:p>
          <a:p>
            <a:pPr marL="342900" indent="-342900">
              <a:buFont typeface="+mj-lt"/>
              <a:buAutoNum type="arabicPeriod"/>
            </a:pPr>
            <a:r>
              <a:rPr lang="en-US" sz="2000" dirty="0" err="1" smtClean="0">
                <a:solidFill>
                  <a:srgbClr val="002060"/>
                </a:solidFill>
              </a:rPr>
              <a:t>Voorbeeld</a:t>
            </a:r>
            <a:r>
              <a:rPr lang="en-US" sz="2000" dirty="0" smtClean="0">
                <a:solidFill>
                  <a:srgbClr val="002060"/>
                </a:solidFill>
              </a:rPr>
              <a:t> </a:t>
            </a:r>
            <a:r>
              <a:rPr lang="en-US" sz="2000" dirty="0" err="1" smtClean="0">
                <a:solidFill>
                  <a:srgbClr val="002060"/>
                </a:solidFill>
              </a:rPr>
              <a:t>lokaal</a:t>
            </a:r>
            <a:r>
              <a:rPr lang="en-US" sz="2000" dirty="0" smtClean="0">
                <a:solidFill>
                  <a:srgbClr val="002060"/>
                </a:solidFill>
              </a:rPr>
              <a:t> </a:t>
            </a:r>
            <a:r>
              <a:rPr lang="en-US" sz="2000" dirty="0" err="1" smtClean="0">
                <a:solidFill>
                  <a:srgbClr val="002060"/>
                </a:solidFill>
              </a:rPr>
              <a:t>preventie</a:t>
            </a:r>
            <a:r>
              <a:rPr lang="en-US" sz="2000" dirty="0" smtClean="0">
                <a:solidFill>
                  <a:srgbClr val="002060"/>
                </a:solidFill>
              </a:rPr>
              <a:t> </a:t>
            </a:r>
            <a:r>
              <a:rPr lang="en-US" sz="2000" dirty="0" err="1" smtClean="0">
                <a:solidFill>
                  <a:srgbClr val="002060"/>
                </a:solidFill>
              </a:rPr>
              <a:t>akkoord</a:t>
            </a:r>
            <a:r>
              <a:rPr lang="en-US" sz="2000" dirty="0" smtClean="0">
                <a:solidFill>
                  <a:srgbClr val="002060"/>
                </a:solidFill>
              </a:rPr>
              <a:t> </a:t>
            </a:r>
            <a:r>
              <a:rPr lang="en-US" sz="2000" dirty="0" err="1" smtClean="0">
                <a:solidFill>
                  <a:srgbClr val="002060"/>
                </a:solidFill>
              </a:rPr>
              <a:t>Sud</a:t>
            </a:r>
            <a:r>
              <a:rPr lang="en-US" sz="2000" dirty="0" smtClean="0">
                <a:solidFill>
                  <a:srgbClr val="002060"/>
                </a:solidFill>
              </a:rPr>
              <a:t> West </a:t>
            </a:r>
            <a:r>
              <a:rPr lang="en-US" sz="2000" dirty="0" err="1" smtClean="0">
                <a:solidFill>
                  <a:srgbClr val="002060"/>
                </a:solidFill>
              </a:rPr>
              <a:t>Fryslan</a:t>
            </a:r>
            <a:r>
              <a:rPr lang="en-US" sz="2000" dirty="0" smtClean="0">
                <a:solidFill>
                  <a:srgbClr val="002060"/>
                </a:solidFill>
              </a:rPr>
              <a:t>		11.55 – 12.15 </a:t>
            </a:r>
            <a:br>
              <a:rPr lang="en-US" sz="2000" dirty="0" smtClean="0">
                <a:solidFill>
                  <a:srgbClr val="002060"/>
                </a:solidFill>
              </a:rPr>
            </a:br>
            <a:endParaRPr lang="en-US" sz="2000" dirty="0" smtClean="0">
              <a:solidFill>
                <a:srgbClr val="002060"/>
              </a:solidFill>
            </a:endParaRPr>
          </a:p>
          <a:p>
            <a:pPr marL="342900" indent="-342900">
              <a:buFont typeface="+mj-lt"/>
              <a:buAutoNum type="arabicPeriod"/>
            </a:pPr>
            <a:r>
              <a:rPr lang="en-US" sz="2000" dirty="0" err="1" smtClean="0">
                <a:solidFill>
                  <a:srgbClr val="002060"/>
                </a:solidFill>
              </a:rPr>
              <a:t>Reflectie</a:t>
            </a:r>
            <a:r>
              <a:rPr lang="en-US" sz="2000" dirty="0" smtClean="0">
                <a:solidFill>
                  <a:srgbClr val="002060"/>
                </a:solidFill>
              </a:rPr>
              <a:t>										12.15 – 12.30 </a:t>
            </a:r>
            <a:br>
              <a:rPr lang="en-US" sz="2000" dirty="0" smtClean="0">
                <a:solidFill>
                  <a:srgbClr val="002060"/>
                </a:solidFill>
              </a:rPr>
            </a:br>
            <a:endParaRPr lang="en-US" sz="2000" dirty="0" smtClean="0">
              <a:solidFill>
                <a:srgbClr val="002060"/>
              </a:solidFill>
            </a:endParaRPr>
          </a:p>
          <a:p>
            <a:pPr marL="502884" lvl="1" indent="-342900">
              <a:buFont typeface="Wingdings" panose="05000000000000000000" pitchFamily="2" charset="2"/>
              <a:buChar char="§"/>
            </a:pPr>
            <a:r>
              <a:rPr lang="en-US" sz="2000" dirty="0" err="1" smtClean="0">
                <a:solidFill>
                  <a:srgbClr val="002060"/>
                </a:solidFill>
              </a:rPr>
              <a:t>Rucphen</a:t>
            </a:r>
            <a:endParaRPr lang="en-US" sz="2000" dirty="0" smtClean="0">
              <a:solidFill>
                <a:srgbClr val="002060"/>
              </a:solidFill>
            </a:endParaRPr>
          </a:p>
          <a:p>
            <a:pPr marL="502884" lvl="1" indent="-342900">
              <a:buFont typeface="Wingdings" panose="05000000000000000000" pitchFamily="2" charset="2"/>
              <a:buChar char="§"/>
            </a:pPr>
            <a:r>
              <a:rPr lang="en-US" sz="2000" dirty="0" smtClean="0">
                <a:solidFill>
                  <a:srgbClr val="002060"/>
                </a:solidFill>
              </a:rPr>
              <a:t>Helmond</a:t>
            </a:r>
          </a:p>
        </p:txBody>
      </p:sp>
      <p:sp>
        <p:nvSpPr>
          <p:cNvPr id="4" name="Tijdelijke aanduiding voor dianummer 3"/>
          <p:cNvSpPr>
            <a:spLocks noGrp="1"/>
          </p:cNvSpPr>
          <p:nvPr>
            <p:ph type="sldNum" sz="quarter" idx="11"/>
          </p:nvPr>
        </p:nvSpPr>
        <p:spPr/>
        <p:txBody>
          <a:bodyPr/>
          <a:lstStyle/>
          <a:p>
            <a:pPr defTabSz="914188">
              <a:defRPr/>
            </a:pPr>
            <a:fld id="{73AF6F81-895F-4C93-9D0C-352C31F11C05}" type="slidenum">
              <a:rPr lang="nl-NL" smtClean="0">
                <a:solidFill>
                  <a:prstClr val="black"/>
                </a:solidFill>
              </a:rPr>
              <a:pPr defTabSz="914188">
                <a:defRPr/>
              </a:pPr>
              <a:t>2</a:t>
            </a:fld>
            <a:endParaRPr lang="nl-NL">
              <a:solidFill>
                <a:prstClr val="black"/>
              </a:solidFill>
            </a:endParaRPr>
          </a:p>
        </p:txBody>
      </p:sp>
      <p:pic>
        <p:nvPicPr>
          <p:cNvPr id="5" name="Afbeelding 4" descr="logo-gezond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8" y="374990"/>
            <a:ext cx="2025121" cy="810344"/>
          </a:xfrm>
          <a:prstGeom prst="rect">
            <a:avLst/>
          </a:prstGeom>
        </p:spPr>
      </p:pic>
    </p:spTree>
    <p:extLst>
      <p:ext uri="{BB962C8B-B14F-4D97-AF65-F5344CB8AC3E}">
        <p14:creationId xmlns:p14="http://schemas.microsoft.com/office/powerpoint/2010/main" val="3340208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solidFill>
                  <a:srgbClr val="002060"/>
                </a:solidFill>
              </a:rPr>
              <a:t>Ambities landelijk preventie akkoord</a:t>
            </a:r>
          </a:p>
        </p:txBody>
      </p:sp>
      <p:sp>
        <p:nvSpPr>
          <p:cNvPr id="3" name="Tijdelijke aanduiding voor inhoud 2"/>
          <p:cNvSpPr>
            <a:spLocks noGrp="1"/>
          </p:cNvSpPr>
          <p:nvPr>
            <p:ph idx="1"/>
          </p:nvPr>
        </p:nvSpPr>
        <p:spPr/>
        <p:txBody>
          <a:bodyPr/>
          <a:lstStyle/>
          <a:p>
            <a:pPr marL="342900" indent="-342900">
              <a:buFont typeface="+mj-lt"/>
              <a:buAutoNum type="arabicPeriod"/>
            </a:pPr>
            <a:r>
              <a:rPr lang="nl-NL" dirty="0" smtClean="0">
                <a:solidFill>
                  <a:srgbClr val="002060"/>
                </a:solidFill>
              </a:rPr>
              <a:t>Gezonder </a:t>
            </a:r>
            <a:r>
              <a:rPr lang="nl-NL" dirty="0">
                <a:solidFill>
                  <a:srgbClr val="002060"/>
                </a:solidFill>
              </a:rPr>
              <a:t>N</a:t>
            </a:r>
            <a:r>
              <a:rPr lang="nl-NL" dirty="0" smtClean="0">
                <a:solidFill>
                  <a:srgbClr val="002060"/>
                </a:solidFill>
              </a:rPr>
              <a:t>ederland</a:t>
            </a:r>
          </a:p>
          <a:p>
            <a:pPr marL="502884" lvl="1" indent="-342900">
              <a:buFont typeface="+mj-lt"/>
              <a:buAutoNum type="arabicPeriod"/>
            </a:pPr>
            <a:r>
              <a:rPr lang="nl-NL" dirty="0" smtClean="0">
                <a:solidFill>
                  <a:srgbClr val="002060"/>
                </a:solidFill>
              </a:rPr>
              <a:t>Kinderen die een goede start maken en daar een </a:t>
            </a:r>
            <a:r>
              <a:rPr lang="nl-NL" dirty="0" err="1" smtClean="0">
                <a:solidFill>
                  <a:srgbClr val="002060"/>
                </a:solidFill>
              </a:rPr>
              <a:t>levenlang</a:t>
            </a:r>
            <a:r>
              <a:rPr lang="nl-NL" dirty="0" smtClean="0">
                <a:solidFill>
                  <a:srgbClr val="002060"/>
                </a:solidFill>
              </a:rPr>
              <a:t> profijt van hebben</a:t>
            </a:r>
            <a:endParaRPr lang="nl-NL" dirty="0">
              <a:solidFill>
                <a:srgbClr val="002060"/>
              </a:solidFill>
            </a:endParaRPr>
          </a:p>
          <a:p>
            <a:pPr marL="502884" lvl="1" indent="-342900">
              <a:buFont typeface="+mj-lt"/>
              <a:buAutoNum type="arabicPeriod"/>
            </a:pPr>
            <a:r>
              <a:rPr lang="nl-NL" dirty="0" smtClean="0">
                <a:solidFill>
                  <a:srgbClr val="002060"/>
                </a:solidFill>
              </a:rPr>
              <a:t>Actieve volwassenen die fit pensioen in gaan</a:t>
            </a:r>
          </a:p>
          <a:p>
            <a:pPr marL="502884" lvl="1" indent="-342900">
              <a:buFont typeface="+mj-lt"/>
              <a:buAutoNum type="arabicPeriod"/>
            </a:pPr>
            <a:r>
              <a:rPr lang="nl-NL" dirty="0" smtClean="0">
                <a:solidFill>
                  <a:srgbClr val="002060"/>
                </a:solidFill>
              </a:rPr>
              <a:t>Ouderen die zo lang mogelijk meedoen in de samenleving</a:t>
            </a:r>
          </a:p>
          <a:p>
            <a:pPr marL="502884" lvl="1" indent="-342900">
              <a:buFont typeface="+mj-lt"/>
              <a:buAutoNum type="arabicPeriod"/>
            </a:pPr>
            <a:endParaRPr lang="nl-NL" dirty="0">
              <a:solidFill>
                <a:srgbClr val="002060"/>
              </a:solidFill>
            </a:endParaRPr>
          </a:p>
          <a:p>
            <a:pPr marL="342900" indent="-342900">
              <a:buFont typeface="+mj-lt"/>
              <a:buAutoNum type="arabicPeriod"/>
            </a:pPr>
            <a:r>
              <a:rPr lang="nl-NL" dirty="0" smtClean="0">
                <a:solidFill>
                  <a:srgbClr val="002060"/>
                </a:solidFill>
              </a:rPr>
              <a:t>In 2040</a:t>
            </a:r>
          </a:p>
          <a:p>
            <a:pPr marL="661441" lvl="2" indent="-342900">
              <a:buFont typeface="+mj-lt"/>
              <a:buAutoNum type="arabicPeriod"/>
            </a:pPr>
            <a:r>
              <a:rPr lang="nl-NL" dirty="0" smtClean="0">
                <a:solidFill>
                  <a:srgbClr val="002060"/>
                </a:solidFill>
              </a:rPr>
              <a:t>Kinderen bewegen meer in gezonde omgeving</a:t>
            </a:r>
          </a:p>
          <a:p>
            <a:pPr marL="661441" lvl="2" indent="-342900">
              <a:buFont typeface="+mj-lt"/>
              <a:buAutoNum type="arabicPeriod"/>
            </a:pPr>
            <a:r>
              <a:rPr lang="nl-NL" dirty="0" smtClean="0">
                <a:solidFill>
                  <a:srgbClr val="002060"/>
                </a:solidFill>
              </a:rPr>
              <a:t>Kinderen van rookvrije generatie</a:t>
            </a:r>
          </a:p>
          <a:p>
            <a:pPr marL="661441" lvl="2" indent="-342900">
              <a:buFont typeface="+mj-lt"/>
              <a:buAutoNum type="arabicPeriod"/>
            </a:pPr>
            <a:r>
              <a:rPr lang="nl-NL" dirty="0" smtClean="0">
                <a:solidFill>
                  <a:srgbClr val="002060"/>
                </a:solidFill>
              </a:rPr>
              <a:t>Jongeren onder de 18 vinden het normaal om geen alcohol te drinken</a:t>
            </a:r>
          </a:p>
          <a:p>
            <a:pPr marL="661441" lvl="2" indent="-342900">
              <a:buFont typeface="+mj-lt"/>
              <a:buAutoNum type="arabicPeriod"/>
            </a:pPr>
            <a:endParaRPr lang="nl-NL" dirty="0">
              <a:solidFill>
                <a:srgbClr val="002060"/>
              </a:solidFill>
            </a:endParaRPr>
          </a:p>
          <a:p>
            <a:pPr marL="342900" indent="-342900">
              <a:buFont typeface="+mj-lt"/>
              <a:buAutoNum type="arabicPeriod"/>
            </a:pPr>
            <a:r>
              <a:rPr lang="nl-NL" dirty="0">
                <a:solidFill>
                  <a:srgbClr val="002060"/>
                </a:solidFill>
              </a:rPr>
              <a:t>Door in dit akkoord te kiezen voor preventie op de thema’s roken, overgewicht en problematisch drinken, hebben we een direct aangrijpingspunt om de mensen met een structureel laag inkomen en een lage opleiding beter te bereiken. Dit sluit aan bij de door de WRR voorgestelde speerpunten om zoveel mogelijk gezondheidswinst te realiseren (WRR policy brief ‘Van verschil naar potentieel’ 27 augustus 2018). </a:t>
            </a:r>
            <a:endParaRPr lang="nl-NL" dirty="0" smtClean="0">
              <a:solidFill>
                <a:srgbClr val="002060"/>
              </a:solidFill>
            </a:endParaRPr>
          </a:p>
          <a:p>
            <a:endParaRPr lang="nl-NL" dirty="0">
              <a:solidFill>
                <a:srgbClr val="002060"/>
              </a:solidFill>
            </a:endParaRPr>
          </a:p>
        </p:txBody>
      </p:sp>
      <p:pic>
        <p:nvPicPr>
          <p:cNvPr id="4" name="Afbeelding 3" descr="logo-gezond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8" y="374989"/>
            <a:ext cx="2414446" cy="966131"/>
          </a:xfrm>
          <a:prstGeom prst="rect">
            <a:avLst/>
          </a:prstGeom>
        </p:spPr>
      </p:pic>
    </p:spTree>
    <p:extLst>
      <p:ext uri="{BB962C8B-B14F-4D97-AF65-F5344CB8AC3E}">
        <p14:creationId xmlns:p14="http://schemas.microsoft.com/office/powerpoint/2010/main" val="248504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anim calcmode="lin" valueType="num">
                                      <p:cBhvr>
                                        <p:cTn id="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9802" y="1341120"/>
            <a:ext cx="11233755" cy="692460"/>
          </a:xfrm>
        </p:spPr>
        <p:txBody>
          <a:bodyPr>
            <a:noAutofit/>
          </a:bodyPr>
          <a:lstStyle/>
          <a:p>
            <a:r>
              <a:rPr lang="nl-NL" sz="2400" dirty="0" smtClean="0">
                <a:solidFill>
                  <a:srgbClr val="002060"/>
                </a:solidFill>
              </a:rPr>
              <a:t>Maatregelen en </a:t>
            </a:r>
            <a:r>
              <a:rPr lang="nl-NL" sz="2400" dirty="0" smtClean="0">
                <a:solidFill>
                  <a:srgbClr val="002060"/>
                </a:solidFill>
              </a:rPr>
              <a:t>Doelen </a:t>
            </a:r>
            <a:r>
              <a:rPr lang="nl-NL" sz="2400" dirty="0" smtClean="0">
                <a:solidFill>
                  <a:srgbClr val="002060"/>
                </a:solidFill>
              </a:rPr>
              <a:t>om SEGV terug te dringen </a:t>
            </a:r>
            <a:br>
              <a:rPr lang="nl-NL" sz="2400" dirty="0" smtClean="0">
                <a:solidFill>
                  <a:srgbClr val="002060"/>
                </a:solidFill>
              </a:rPr>
            </a:br>
            <a:r>
              <a:rPr lang="nl-NL" sz="2400" dirty="0" smtClean="0">
                <a:solidFill>
                  <a:srgbClr val="002060"/>
                </a:solidFill>
              </a:rPr>
              <a:t>(addendum bij Preventie akkoord)</a:t>
            </a:r>
            <a:endParaRPr lang="nl-NL" sz="2400" dirty="0">
              <a:solidFill>
                <a:srgbClr val="002060"/>
              </a:solidFill>
            </a:endParaRPr>
          </a:p>
        </p:txBody>
      </p:sp>
      <p:sp>
        <p:nvSpPr>
          <p:cNvPr id="3" name="Tijdelijke aanduiding voor inhoud 2"/>
          <p:cNvSpPr>
            <a:spLocks noGrp="1"/>
          </p:cNvSpPr>
          <p:nvPr>
            <p:ph idx="1"/>
          </p:nvPr>
        </p:nvSpPr>
        <p:spPr/>
        <p:txBody>
          <a:bodyPr>
            <a:normAutofit/>
          </a:bodyPr>
          <a:lstStyle/>
          <a:p>
            <a:pPr marL="342900" indent="-342900">
              <a:buFont typeface="+mj-lt"/>
              <a:buAutoNum type="arabicPeriod"/>
            </a:pPr>
            <a:r>
              <a:rPr lang="nl-NL" sz="1600" dirty="0" smtClean="0">
                <a:solidFill>
                  <a:srgbClr val="002060"/>
                </a:solidFill>
              </a:rPr>
              <a:t>Toets maatregelen en interventies op bereiken effectiviteit bij lage SES</a:t>
            </a:r>
            <a:br>
              <a:rPr lang="nl-NL" sz="1600" dirty="0" smtClean="0">
                <a:solidFill>
                  <a:srgbClr val="002060"/>
                </a:solidFill>
              </a:rPr>
            </a:br>
            <a:endParaRPr lang="nl-NL" sz="1600" dirty="0" smtClean="0">
              <a:solidFill>
                <a:srgbClr val="002060"/>
              </a:solidFill>
            </a:endParaRPr>
          </a:p>
          <a:p>
            <a:pPr marL="342900" indent="-342900">
              <a:buFont typeface="+mj-lt"/>
              <a:buAutoNum type="arabicPeriod"/>
            </a:pPr>
            <a:r>
              <a:rPr lang="nl-NL" sz="1600" dirty="0" smtClean="0">
                <a:solidFill>
                  <a:srgbClr val="002060"/>
                </a:solidFill>
              </a:rPr>
              <a:t>Maak interventies toegankelijk en effectief </a:t>
            </a:r>
            <a:br>
              <a:rPr lang="nl-NL" sz="1600" dirty="0" smtClean="0">
                <a:solidFill>
                  <a:srgbClr val="002060"/>
                </a:solidFill>
              </a:rPr>
            </a:br>
            <a:endParaRPr lang="nl-NL" sz="1600" dirty="0" smtClean="0">
              <a:solidFill>
                <a:srgbClr val="002060"/>
              </a:solidFill>
            </a:endParaRPr>
          </a:p>
          <a:p>
            <a:pPr marL="342900" indent="-342900">
              <a:buFont typeface="+mj-lt"/>
              <a:buAutoNum type="arabicPeriod"/>
            </a:pPr>
            <a:r>
              <a:rPr lang="nl-NL" sz="1600" dirty="0" smtClean="0">
                <a:solidFill>
                  <a:srgbClr val="002060"/>
                </a:solidFill>
              </a:rPr>
              <a:t>Stimuleer een brede benadering</a:t>
            </a:r>
            <a:br>
              <a:rPr lang="nl-NL" sz="1600" dirty="0" smtClean="0">
                <a:solidFill>
                  <a:srgbClr val="002060"/>
                </a:solidFill>
              </a:rPr>
            </a:br>
            <a:endParaRPr lang="nl-NL" sz="1600" dirty="0" smtClean="0">
              <a:solidFill>
                <a:srgbClr val="002060"/>
              </a:solidFill>
            </a:endParaRPr>
          </a:p>
          <a:p>
            <a:pPr marL="342900" indent="-342900">
              <a:buFont typeface="+mj-lt"/>
              <a:buAutoNum type="arabicPeriod"/>
            </a:pPr>
            <a:r>
              <a:rPr lang="nl-NL" sz="1600" dirty="0" smtClean="0">
                <a:solidFill>
                  <a:srgbClr val="002060"/>
                </a:solidFill>
              </a:rPr>
              <a:t>Zorg voor gerichte aanpak: durf te differentiëren</a:t>
            </a:r>
            <a:br>
              <a:rPr lang="nl-NL" sz="1600" dirty="0" smtClean="0">
                <a:solidFill>
                  <a:srgbClr val="002060"/>
                </a:solidFill>
              </a:rPr>
            </a:br>
            <a:endParaRPr lang="nl-NL" sz="1600" dirty="0" smtClean="0">
              <a:solidFill>
                <a:srgbClr val="002060"/>
              </a:solidFill>
            </a:endParaRPr>
          </a:p>
          <a:p>
            <a:pPr marL="502884" lvl="1" indent="-342900">
              <a:buFont typeface="+mj-lt"/>
              <a:buAutoNum type="arabicPeriod"/>
            </a:pPr>
            <a:r>
              <a:rPr lang="nl-NL" sz="1600" dirty="0" smtClean="0">
                <a:solidFill>
                  <a:srgbClr val="002060"/>
                </a:solidFill>
              </a:rPr>
              <a:t>Bv: in 2040 is het percentage rokers onder praktisch opgeleide mannen in de leeftijd 25-45 jaar teruggebracht van 50% naar 30%</a:t>
            </a:r>
          </a:p>
          <a:p>
            <a:pPr marL="502884" lvl="1" indent="-342900">
              <a:buFont typeface="+mj-lt"/>
              <a:buAutoNum type="arabicPeriod"/>
            </a:pPr>
            <a:r>
              <a:rPr lang="nl-NL" sz="1600" dirty="0" smtClean="0">
                <a:solidFill>
                  <a:srgbClr val="002060"/>
                </a:solidFill>
              </a:rPr>
              <a:t>Bv in 2040 is het aantal laagopgeleiden met overgewicht teruggedrongen van 60% naar 50% en het percentage obesitas daarbinnen van 25% naar 12,5%</a:t>
            </a:r>
            <a:endParaRPr lang="nl-NL" sz="1600" dirty="0">
              <a:solidFill>
                <a:srgbClr val="002060"/>
              </a:solidFill>
            </a:endParaRPr>
          </a:p>
        </p:txBody>
      </p:sp>
      <p:pic>
        <p:nvPicPr>
          <p:cNvPr id="4" name="Afbeelding 3" descr="logo-gezond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8" y="374989"/>
            <a:ext cx="2414446" cy="966131"/>
          </a:xfrm>
          <a:prstGeom prst="rect">
            <a:avLst/>
          </a:prstGeom>
        </p:spPr>
      </p:pic>
    </p:spTree>
    <p:extLst>
      <p:ext uri="{BB962C8B-B14F-4D97-AF65-F5344CB8AC3E}">
        <p14:creationId xmlns:p14="http://schemas.microsoft.com/office/powerpoint/2010/main" val="2957750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1"/>
          </p:nvPr>
        </p:nvSpPr>
        <p:spPr>
          <a:xfrm>
            <a:off x="551410" y="1429835"/>
            <a:ext cx="10573790" cy="5286652"/>
          </a:xfrm>
        </p:spPr>
        <p:txBody>
          <a:bodyPr>
            <a:noAutofit/>
          </a:bodyPr>
          <a:lstStyle/>
          <a:p>
            <a:r>
              <a:rPr lang="nl-NL" sz="1600" b="1" dirty="0" smtClean="0">
                <a:solidFill>
                  <a:srgbClr val="002060"/>
                </a:solidFill>
              </a:rPr>
              <a:t>Inclusief sporten en bewegen: </a:t>
            </a:r>
            <a:r>
              <a:rPr lang="nl-NL" sz="1600" dirty="0" smtClean="0">
                <a:solidFill>
                  <a:srgbClr val="002060"/>
                </a:solidFill>
              </a:rPr>
              <a:t>De ambitie is dat meer mensen een leven lang sport- en beweegplezier ervaren in een inclusieve sport- en beweegomgeving. </a:t>
            </a:r>
          </a:p>
          <a:p>
            <a:endParaRPr lang="nl-NL" sz="1600" dirty="0" smtClean="0">
              <a:solidFill>
                <a:srgbClr val="002060"/>
              </a:solidFill>
            </a:endParaRPr>
          </a:p>
          <a:p>
            <a:r>
              <a:rPr lang="nl-NL" sz="1600" b="1" dirty="0" smtClean="0">
                <a:solidFill>
                  <a:srgbClr val="002060"/>
                </a:solidFill>
              </a:rPr>
              <a:t>Van jongs af aan vaardig in bewegen: </a:t>
            </a:r>
            <a:r>
              <a:rPr lang="nl-NL" sz="1600" dirty="0" smtClean="0">
                <a:solidFill>
                  <a:srgbClr val="002060"/>
                </a:solidFill>
              </a:rPr>
              <a:t>Het doel van dit deelakkoord is om ervoor te zorgen dat meer kinderen voldoen aan de beweegrichtlijnen en dat de motorische vaardigheden toenemen.</a:t>
            </a:r>
          </a:p>
          <a:p>
            <a:endParaRPr lang="nl-NL" sz="1600" dirty="0" smtClean="0">
              <a:solidFill>
                <a:srgbClr val="002060"/>
              </a:solidFill>
            </a:endParaRPr>
          </a:p>
          <a:p>
            <a:r>
              <a:rPr lang="nl-NL" sz="1600" b="1" dirty="0" smtClean="0">
                <a:solidFill>
                  <a:srgbClr val="002060"/>
                </a:solidFill>
              </a:rPr>
              <a:t>Duurzame sportinfrastructuur: </a:t>
            </a:r>
            <a:r>
              <a:rPr lang="nl-NL" sz="1600" dirty="0" smtClean="0">
                <a:solidFill>
                  <a:srgbClr val="002060"/>
                </a:solidFill>
              </a:rPr>
              <a:t>De ambitie is om Nederland te voorzien van een functionele, goede en duurzame sportinfrastructuur. De exploitatie van sportaccommodaties wordt sterk verbeterd, de openbare ruimte wordt beweegvriendelijk ingericht en alle sportaccommodaties zijn straks duurzaam.</a:t>
            </a:r>
          </a:p>
          <a:p>
            <a:endParaRPr lang="nl-NL" sz="1600" dirty="0" smtClean="0">
              <a:solidFill>
                <a:srgbClr val="002060"/>
              </a:solidFill>
            </a:endParaRPr>
          </a:p>
          <a:p>
            <a:r>
              <a:rPr lang="nl-NL" sz="1600" b="1" dirty="0" smtClean="0">
                <a:solidFill>
                  <a:srgbClr val="002060"/>
                </a:solidFill>
              </a:rPr>
              <a:t>Vitale aanbieders:</a:t>
            </a:r>
            <a:r>
              <a:rPr lang="nl-NL" sz="1600" dirty="0" smtClean="0">
                <a:solidFill>
                  <a:srgbClr val="002060"/>
                </a:solidFill>
              </a:rPr>
              <a:t> De ambitie is om alle typen aanbieders van sport en bewegen toekomstbestendig te maken. De financiële en organisatorische basis wordt op orde gebracht zodat aanbieders hun vizier kunnen richten op een passend aanbod en op passende bindingsvormen.</a:t>
            </a:r>
          </a:p>
          <a:p>
            <a:endParaRPr lang="nl-NL" sz="1600" dirty="0" smtClean="0">
              <a:solidFill>
                <a:srgbClr val="002060"/>
              </a:solidFill>
            </a:endParaRPr>
          </a:p>
          <a:p>
            <a:r>
              <a:rPr lang="nl-NL" sz="1600" b="1" dirty="0" smtClean="0">
                <a:solidFill>
                  <a:srgbClr val="002060"/>
                </a:solidFill>
              </a:rPr>
              <a:t>Positieve sportcultuur: </a:t>
            </a:r>
            <a:r>
              <a:rPr lang="nl-NL" sz="1600" dirty="0" smtClean="0">
                <a:solidFill>
                  <a:srgbClr val="002060"/>
                </a:solidFill>
              </a:rPr>
              <a:t>De ambitie is dat overal met plezier, veilig, eerlijk en zorgeloos gesport kan worden. Dit vraagt aandacht van iedereen en om ondersteuning van bestuurders, sportclubs, trainers, ouders en verzorgers ook om misstanden te voorkomen en de ondergrens te bewaken.</a:t>
            </a:r>
            <a:endParaRPr lang="nl-NL" sz="1600" dirty="0">
              <a:solidFill>
                <a:srgbClr val="002060"/>
              </a:solidFill>
            </a:endParaRPr>
          </a:p>
        </p:txBody>
      </p:sp>
      <p:sp>
        <p:nvSpPr>
          <p:cNvPr id="3" name="Rechthoek 2"/>
          <p:cNvSpPr/>
          <p:nvPr/>
        </p:nvSpPr>
        <p:spPr>
          <a:xfrm>
            <a:off x="3756165" y="585493"/>
            <a:ext cx="5796780" cy="523220"/>
          </a:xfrm>
          <a:prstGeom prst="rect">
            <a:avLst/>
          </a:prstGeom>
        </p:spPr>
        <p:txBody>
          <a:bodyPr wrap="none">
            <a:spAutoFit/>
          </a:bodyPr>
          <a:lstStyle/>
          <a:p>
            <a:r>
              <a:rPr lang="nl-NL" sz="2800" b="1" dirty="0">
                <a:solidFill>
                  <a:srgbClr val="002060"/>
                </a:solidFill>
              </a:rPr>
              <a:t>Ambities Landelijk Sportakkoord</a:t>
            </a:r>
          </a:p>
        </p:txBody>
      </p:sp>
      <p:pic>
        <p:nvPicPr>
          <p:cNvPr id="4" name="Afbeelding 3" descr="logo-gezond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8" y="374989"/>
            <a:ext cx="2414446" cy="966131"/>
          </a:xfrm>
          <a:prstGeom prst="rect">
            <a:avLst/>
          </a:prstGeom>
        </p:spPr>
      </p:pic>
    </p:spTree>
    <p:extLst>
      <p:ext uri="{BB962C8B-B14F-4D97-AF65-F5344CB8AC3E}">
        <p14:creationId xmlns:p14="http://schemas.microsoft.com/office/powerpoint/2010/main" val="58548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1000"/>
                                        <p:tgtEl>
                                          <p:spTgt spid="2">
                                            <p:txEl>
                                              <p:pRg st="8" end="8"/>
                                            </p:txEl>
                                          </p:spTgt>
                                        </p:tgtEl>
                                      </p:cBhvr>
                                    </p:animEffect>
                                    <p:anim calcmode="lin" valueType="num">
                                      <p:cBhvr>
                                        <p:cTn id="2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69755" y="616364"/>
            <a:ext cx="8422245" cy="692460"/>
          </a:xfrm>
        </p:spPr>
        <p:txBody>
          <a:bodyPr>
            <a:noAutofit/>
          </a:bodyPr>
          <a:lstStyle/>
          <a:p>
            <a:r>
              <a:rPr lang="nl-NL" sz="2800" dirty="0" smtClean="0">
                <a:solidFill>
                  <a:srgbClr val="002060"/>
                </a:solidFill>
              </a:rPr>
              <a:t>Ambities Kansrijke start</a:t>
            </a:r>
            <a:endParaRPr lang="nl-NL" sz="2800" dirty="0">
              <a:solidFill>
                <a:srgbClr val="002060"/>
              </a:solidFill>
            </a:endParaRPr>
          </a:p>
        </p:txBody>
      </p:sp>
      <p:sp>
        <p:nvSpPr>
          <p:cNvPr id="8" name="Tijdelijke aanduiding voor inhoud 7"/>
          <p:cNvSpPr>
            <a:spLocks noGrp="1"/>
          </p:cNvSpPr>
          <p:nvPr>
            <p:ph sz="quarter" idx="11"/>
          </p:nvPr>
        </p:nvSpPr>
        <p:spPr>
          <a:xfrm>
            <a:off x="441348" y="1336171"/>
            <a:ext cx="10770938" cy="3806347"/>
          </a:xfrm>
        </p:spPr>
        <p:txBody>
          <a:bodyPr>
            <a:noAutofit/>
          </a:bodyPr>
          <a:lstStyle/>
          <a:p>
            <a:pPr lvl="1" indent="0">
              <a:lnSpc>
                <a:spcPct val="150000"/>
              </a:lnSpc>
              <a:buNone/>
            </a:pPr>
            <a:r>
              <a:rPr lang="nl-NL" sz="1800" b="1" dirty="0" smtClean="0">
                <a:solidFill>
                  <a:srgbClr val="002060"/>
                </a:solidFill>
              </a:rPr>
              <a:t>Overall  </a:t>
            </a:r>
            <a:r>
              <a:rPr lang="nl-NL" sz="1800" dirty="0" smtClean="0">
                <a:solidFill>
                  <a:srgbClr val="002060"/>
                </a:solidFill>
              </a:rPr>
              <a:t>Terugdringen gezondheidsachterstanden</a:t>
            </a:r>
          </a:p>
          <a:p>
            <a:pPr lvl="1" indent="0">
              <a:lnSpc>
                <a:spcPct val="150000"/>
              </a:lnSpc>
              <a:buNone/>
            </a:pPr>
            <a:endParaRPr lang="nl-NL" sz="900" b="1" dirty="0" smtClean="0">
              <a:solidFill>
                <a:srgbClr val="002060"/>
              </a:solidFill>
            </a:endParaRPr>
          </a:p>
          <a:p>
            <a:pPr lvl="1" indent="0">
              <a:lnSpc>
                <a:spcPct val="150000"/>
              </a:lnSpc>
              <a:buNone/>
            </a:pPr>
            <a:r>
              <a:rPr lang="nl-NL" sz="1800" b="1" dirty="0" smtClean="0">
                <a:solidFill>
                  <a:srgbClr val="002060"/>
                </a:solidFill>
              </a:rPr>
              <a:t>Voor </a:t>
            </a:r>
            <a:r>
              <a:rPr lang="nl-NL" sz="1800" b="1" dirty="0">
                <a:solidFill>
                  <a:srgbClr val="002060"/>
                </a:solidFill>
              </a:rPr>
              <a:t>de zwangerschap:</a:t>
            </a:r>
          </a:p>
          <a:p>
            <a:pPr lvl="1" indent="0">
              <a:lnSpc>
                <a:spcPct val="150000"/>
              </a:lnSpc>
              <a:buNone/>
            </a:pPr>
            <a:r>
              <a:rPr lang="nl-NL" sz="1800" dirty="0">
                <a:solidFill>
                  <a:srgbClr val="002060"/>
                </a:solidFill>
              </a:rPr>
              <a:t>Meer aanstaande kwetsbare ouders starten goed voorbereid met hun zwangerschap</a:t>
            </a:r>
          </a:p>
          <a:p>
            <a:pPr lvl="1" indent="0">
              <a:lnSpc>
                <a:spcPct val="150000"/>
              </a:lnSpc>
              <a:buNone/>
            </a:pPr>
            <a:r>
              <a:rPr lang="nl-NL" sz="1800" dirty="0">
                <a:solidFill>
                  <a:srgbClr val="002060"/>
                </a:solidFill>
              </a:rPr>
              <a:t>Minder ongeplande en onbedoelde zwangerschappen komen voor in kwetsbare gezinnen</a:t>
            </a:r>
          </a:p>
          <a:p>
            <a:pPr lvl="1" indent="0">
              <a:lnSpc>
                <a:spcPct val="150000"/>
              </a:lnSpc>
              <a:buNone/>
            </a:pPr>
            <a:endParaRPr lang="nl-NL" sz="900" b="1" dirty="0">
              <a:solidFill>
                <a:srgbClr val="002060"/>
              </a:solidFill>
            </a:endParaRPr>
          </a:p>
          <a:p>
            <a:pPr lvl="1" indent="0">
              <a:lnSpc>
                <a:spcPct val="150000"/>
              </a:lnSpc>
              <a:buNone/>
            </a:pPr>
            <a:r>
              <a:rPr lang="nl-NL" sz="1800" b="1" dirty="0">
                <a:solidFill>
                  <a:srgbClr val="002060"/>
                </a:solidFill>
              </a:rPr>
              <a:t>Tijdens de zwangerschap:</a:t>
            </a:r>
          </a:p>
          <a:p>
            <a:pPr lvl="1" indent="0">
              <a:lnSpc>
                <a:spcPct val="150000"/>
              </a:lnSpc>
              <a:buNone/>
            </a:pPr>
            <a:r>
              <a:rPr lang="nl-NL" sz="1800" dirty="0">
                <a:solidFill>
                  <a:srgbClr val="002060"/>
                </a:solidFill>
              </a:rPr>
              <a:t>Beter signaleren van medische en sociale problemen bij (aanstaande) kwetsbare ouders</a:t>
            </a:r>
          </a:p>
          <a:p>
            <a:pPr lvl="1" indent="0">
              <a:lnSpc>
                <a:spcPct val="150000"/>
              </a:lnSpc>
              <a:buNone/>
            </a:pPr>
            <a:r>
              <a:rPr lang="nl-NL" sz="1800" dirty="0">
                <a:solidFill>
                  <a:srgbClr val="002060"/>
                </a:solidFill>
              </a:rPr>
              <a:t>Meer aanstaande kwetsbare ouders krijgen eerder de juiste </a:t>
            </a:r>
            <a:r>
              <a:rPr lang="nl-NL" sz="1800" dirty="0" smtClean="0">
                <a:solidFill>
                  <a:srgbClr val="002060"/>
                </a:solidFill>
              </a:rPr>
              <a:t>hulp</a:t>
            </a:r>
          </a:p>
          <a:p>
            <a:pPr lvl="1" indent="0">
              <a:lnSpc>
                <a:spcPct val="150000"/>
              </a:lnSpc>
              <a:buNone/>
            </a:pPr>
            <a:endParaRPr lang="nl-NL" sz="900" dirty="0">
              <a:solidFill>
                <a:srgbClr val="002060"/>
              </a:solidFill>
            </a:endParaRPr>
          </a:p>
          <a:p>
            <a:pPr lvl="1" indent="0">
              <a:lnSpc>
                <a:spcPct val="150000"/>
              </a:lnSpc>
              <a:buNone/>
            </a:pPr>
            <a:r>
              <a:rPr lang="nl-NL" sz="1800" b="1" dirty="0">
                <a:solidFill>
                  <a:srgbClr val="002060"/>
                </a:solidFill>
              </a:rPr>
              <a:t>Na de geboorte:</a:t>
            </a:r>
          </a:p>
          <a:p>
            <a:pPr lvl="1" indent="0">
              <a:lnSpc>
                <a:spcPct val="150000"/>
              </a:lnSpc>
              <a:buNone/>
            </a:pPr>
            <a:r>
              <a:rPr lang="nl-NL" sz="1800" dirty="0" smtClean="0">
                <a:solidFill>
                  <a:srgbClr val="002060"/>
                </a:solidFill>
              </a:rPr>
              <a:t>Meer </a:t>
            </a:r>
            <a:r>
              <a:rPr lang="nl-NL" sz="1800" dirty="0">
                <a:solidFill>
                  <a:srgbClr val="002060"/>
                </a:solidFill>
              </a:rPr>
              <a:t>kwetsbare ouders zijn toegerust voor het ouderschap en de opvoeding</a:t>
            </a:r>
          </a:p>
          <a:p>
            <a:pPr lvl="1" indent="0">
              <a:lnSpc>
                <a:spcPct val="150000"/>
              </a:lnSpc>
              <a:buNone/>
            </a:pPr>
            <a:r>
              <a:rPr lang="nl-NL" sz="1800" dirty="0">
                <a:solidFill>
                  <a:srgbClr val="002060"/>
                </a:solidFill>
              </a:rPr>
              <a:t>Minder baby’s en jonge kinderen worden uit huis of onder toezicht geplaatst</a:t>
            </a:r>
          </a:p>
          <a:p>
            <a:pPr marL="445668" lvl="1" indent="-285684">
              <a:lnSpc>
                <a:spcPct val="150000"/>
              </a:lnSpc>
            </a:pPr>
            <a:endParaRPr lang="nl-NL" sz="1800" dirty="0">
              <a:solidFill>
                <a:srgbClr val="002060"/>
              </a:solidFill>
            </a:endParaRPr>
          </a:p>
          <a:p>
            <a:pPr lvl="1" indent="0">
              <a:lnSpc>
                <a:spcPct val="150000"/>
              </a:lnSpc>
              <a:buNone/>
            </a:pPr>
            <a:endParaRPr lang="nl-NL" sz="1800" dirty="0">
              <a:solidFill>
                <a:srgbClr val="002060"/>
              </a:solidFill>
            </a:endParaRPr>
          </a:p>
        </p:txBody>
      </p:sp>
      <p:pic>
        <p:nvPicPr>
          <p:cNvPr id="6" name="Afbeelding 5" descr="logo-gezond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8" y="374989"/>
            <a:ext cx="2414446" cy="966131"/>
          </a:xfrm>
          <a:prstGeom prst="rect">
            <a:avLst/>
          </a:prstGeom>
        </p:spPr>
      </p:pic>
    </p:spTree>
    <p:extLst>
      <p:ext uri="{BB962C8B-B14F-4D97-AF65-F5344CB8AC3E}">
        <p14:creationId xmlns:p14="http://schemas.microsoft.com/office/powerpoint/2010/main" val="3456738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400" dirty="0" err="1" smtClean="0">
                <a:solidFill>
                  <a:srgbClr val="002060"/>
                </a:solidFill>
              </a:rPr>
              <a:t>Omgevingswet</a:t>
            </a:r>
            <a:r>
              <a:rPr lang="en-US" sz="2400" dirty="0" smtClean="0">
                <a:solidFill>
                  <a:srgbClr val="002060"/>
                </a:solidFill>
              </a:rPr>
              <a:t>: </a:t>
            </a:r>
            <a:r>
              <a:rPr lang="en-US" sz="2400" dirty="0" err="1" smtClean="0">
                <a:solidFill>
                  <a:srgbClr val="002060"/>
                </a:solidFill>
              </a:rPr>
              <a:t>Ook</a:t>
            </a:r>
            <a:r>
              <a:rPr lang="en-US" sz="2400" dirty="0" smtClean="0">
                <a:solidFill>
                  <a:srgbClr val="002060"/>
                </a:solidFill>
              </a:rPr>
              <a:t> </a:t>
            </a:r>
            <a:r>
              <a:rPr lang="en-US" sz="2400" dirty="0" smtClean="0">
                <a:solidFill>
                  <a:srgbClr val="002060"/>
                </a:solidFill>
              </a:rPr>
              <a:t>6 </a:t>
            </a:r>
            <a:r>
              <a:rPr lang="en-US" sz="2400" dirty="0" err="1" smtClean="0">
                <a:solidFill>
                  <a:srgbClr val="002060"/>
                </a:solidFill>
              </a:rPr>
              <a:t>doelen</a:t>
            </a:r>
            <a:r>
              <a:rPr lang="en-US" sz="2400" dirty="0" smtClean="0">
                <a:solidFill>
                  <a:srgbClr val="002060"/>
                </a:solidFill>
              </a:rPr>
              <a:t> </a:t>
            </a:r>
            <a:r>
              <a:rPr lang="en-US" sz="2400" dirty="0" err="1" smtClean="0">
                <a:solidFill>
                  <a:srgbClr val="002060"/>
                </a:solidFill>
              </a:rPr>
              <a:t>rond</a:t>
            </a:r>
            <a:r>
              <a:rPr lang="en-US" sz="2400" dirty="0" smtClean="0">
                <a:solidFill>
                  <a:srgbClr val="002060"/>
                </a:solidFill>
              </a:rPr>
              <a:t> </a:t>
            </a:r>
            <a:r>
              <a:rPr lang="en-US" sz="2400" dirty="0" err="1" smtClean="0">
                <a:solidFill>
                  <a:srgbClr val="002060"/>
                </a:solidFill>
              </a:rPr>
              <a:t>dienstverlening</a:t>
            </a:r>
            <a:r>
              <a:rPr lang="en-US" sz="2400" dirty="0" smtClean="0">
                <a:solidFill>
                  <a:srgbClr val="002060"/>
                </a:solidFill>
              </a:rPr>
              <a:t>:</a:t>
            </a:r>
            <a:endParaRPr lang="nl-NL" sz="2400" dirty="0">
              <a:solidFill>
                <a:srgbClr val="002060"/>
              </a:solidFill>
            </a:endParaRPr>
          </a:p>
        </p:txBody>
      </p:sp>
      <p:sp>
        <p:nvSpPr>
          <p:cNvPr id="3" name="Tijdelijke aanduiding voor inhoud 2"/>
          <p:cNvSpPr>
            <a:spLocks noGrp="1"/>
          </p:cNvSpPr>
          <p:nvPr>
            <p:ph idx="1"/>
          </p:nvPr>
        </p:nvSpPr>
        <p:spPr/>
        <p:txBody>
          <a:bodyPr>
            <a:normAutofit/>
          </a:bodyPr>
          <a:lstStyle/>
          <a:p>
            <a:pPr marL="342900" indent="-342900">
              <a:buFont typeface="+mj-lt"/>
              <a:buAutoNum type="arabicPeriod"/>
            </a:pPr>
            <a:r>
              <a:rPr lang="nl-NL" sz="1600" dirty="0" smtClean="0">
                <a:solidFill>
                  <a:srgbClr val="002060"/>
                </a:solidFill>
              </a:rPr>
              <a:t>Verbeteren </a:t>
            </a:r>
            <a:r>
              <a:rPr lang="nl-NL" sz="1600" dirty="0">
                <a:solidFill>
                  <a:srgbClr val="002060"/>
                </a:solidFill>
              </a:rPr>
              <a:t>inzichtelijkheid, voorspelbaarheid en </a:t>
            </a:r>
            <a:r>
              <a:rPr lang="nl-NL" sz="1600" dirty="0" smtClean="0">
                <a:solidFill>
                  <a:srgbClr val="002060"/>
                </a:solidFill>
              </a:rPr>
              <a:t>gebruiksgemak</a:t>
            </a:r>
            <a:br>
              <a:rPr lang="nl-NL" sz="1600" dirty="0" smtClean="0">
                <a:solidFill>
                  <a:srgbClr val="002060"/>
                </a:solidFill>
              </a:rPr>
            </a:br>
            <a:endParaRPr lang="nl-NL" sz="1600" dirty="0">
              <a:solidFill>
                <a:srgbClr val="002060"/>
              </a:solidFill>
            </a:endParaRPr>
          </a:p>
          <a:p>
            <a:pPr marL="342900" indent="-342900">
              <a:buFont typeface="+mj-lt"/>
              <a:buAutoNum type="arabicPeriod"/>
            </a:pPr>
            <a:r>
              <a:rPr lang="nl-NL" sz="1600" dirty="0" smtClean="0">
                <a:solidFill>
                  <a:srgbClr val="002060"/>
                </a:solidFill>
              </a:rPr>
              <a:t> Integraal werken</a:t>
            </a:r>
          </a:p>
          <a:p>
            <a:pPr marL="342900" indent="-342900">
              <a:buFont typeface="+mj-lt"/>
              <a:buAutoNum type="arabicPeriod"/>
            </a:pPr>
            <a:endParaRPr lang="nl-NL" sz="1600" dirty="0" smtClean="0">
              <a:solidFill>
                <a:srgbClr val="002060"/>
              </a:solidFill>
            </a:endParaRPr>
          </a:p>
          <a:p>
            <a:pPr marL="342900" indent="-342900">
              <a:buFont typeface="+mj-lt"/>
              <a:buAutoNum type="arabicPeriod"/>
            </a:pPr>
            <a:r>
              <a:rPr lang="nl-NL" sz="1600" dirty="0" smtClean="0">
                <a:solidFill>
                  <a:srgbClr val="002060"/>
                </a:solidFill>
              </a:rPr>
              <a:t> Vergroten </a:t>
            </a:r>
            <a:r>
              <a:rPr lang="nl-NL" sz="1600" dirty="0">
                <a:solidFill>
                  <a:srgbClr val="002060"/>
                </a:solidFill>
              </a:rPr>
              <a:t>bestuurlijke </a:t>
            </a:r>
            <a:r>
              <a:rPr lang="nl-NL" sz="1600" dirty="0" smtClean="0">
                <a:solidFill>
                  <a:srgbClr val="002060"/>
                </a:solidFill>
              </a:rPr>
              <a:t>afwegingsruimte</a:t>
            </a:r>
            <a:br>
              <a:rPr lang="nl-NL" sz="1600" dirty="0" smtClean="0">
                <a:solidFill>
                  <a:srgbClr val="002060"/>
                </a:solidFill>
              </a:rPr>
            </a:br>
            <a:endParaRPr lang="nl-NL" sz="1600" dirty="0" smtClean="0">
              <a:solidFill>
                <a:srgbClr val="002060"/>
              </a:solidFill>
            </a:endParaRPr>
          </a:p>
          <a:p>
            <a:pPr marL="342900" indent="-342900">
              <a:buFont typeface="+mj-lt"/>
              <a:buAutoNum type="arabicPeriod"/>
            </a:pPr>
            <a:r>
              <a:rPr lang="nl-NL" sz="1600" dirty="0" smtClean="0">
                <a:solidFill>
                  <a:srgbClr val="002060"/>
                </a:solidFill>
              </a:rPr>
              <a:t>Versnellen </a:t>
            </a:r>
            <a:r>
              <a:rPr lang="nl-NL" sz="1600" dirty="0">
                <a:solidFill>
                  <a:srgbClr val="002060"/>
                </a:solidFill>
              </a:rPr>
              <a:t>en verbeteren </a:t>
            </a:r>
            <a:r>
              <a:rPr lang="nl-NL" sz="1600" dirty="0" smtClean="0">
                <a:solidFill>
                  <a:srgbClr val="002060"/>
                </a:solidFill>
              </a:rPr>
              <a:t>besluitvorming</a:t>
            </a:r>
            <a:br>
              <a:rPr lang="nl-NL" sz="1600" dirty="0" smtClean="0">
                <a:solidFill>
                  <a:srgbClr val="002060"/>
                </a:solidFill>
              </a:rPr>
            </a:br>
            <a:endParaRPr lang="nl-NL" sz="1600" dirty="0" smtClean="0">
              <a:solidFill>
                <a:srgbClr val="002060"/>
              </a:solidFill>
            </a:endParaRPr>
          </a:p>
          <a:p>
            <a:pPr marL="342900" indent="-342900">
              <a:buFont typeface="+mj-lt"/>
              <a:buAutoNum type="arabicPeriod"/>
            </a:pPr>
            <a:r>
              <a:rPr lang="nl-NL" sz="1600" dirty="0" smtClean="0">
                <a:solidFill>
                  <a:srgbClr val="002060"/>
                </a:solidFill>
              </a:rPr>
              <a:t>Optimaliseren dienstverlening</a:t>
            </a:r>
            <a:br>
              <a:rPr lang="nl-NL" sz="1600" dirty="0" smtClean="0">
                <a:solidFill>
                  <a:srgbClr val="002060"/>
                </a:solidFill>
              </a:rPr>
            </a:br>
            <a:endParaRPr lang="nl-NL" sz="1600" dirty="0" smtClean="0">
              <a:solidFill>
                <a:srgbClr val="002060"/>
              </a:solidFill>
            </a:endParaRPr>
          </a:p>
          <a:p>
            <a:pPr marL="342900" indent="-342900">
              <a:buFont typeface="+mj-lt"/>
              <a:buAutoNum type="arabicPeriod"/>
            </a:pPr>
            <a:r>
              <a:rPr lang="nl-NL" sz="1600" dirty="0" smtClean="0">
                <a:solidFill>
                  <a:srgbClr val="002060"/>
                </a:solidFill>
              </a:rPr>
              <a:t>Verbeteren </a:t>
            </a:r>
            <a:r>
              <a:rPr lang="nl-NL" sz="1600" dirty="0">
                <a:solidFill>
                  <a:srgbClr val="002060"/>
                </a:solidFill>
              </a:rPr>
              <a:t>digitaal werken.</a:t>
            </a:r>
          </a:p>
        </p:txBody>
      </p:sp>
      <p:pic>
        <p:nvPicPr>
          <p:cNvPr id="4" name="Afbeelding 3" descr="logo-gezond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8" y="374989"/>
            <a:ext cx="2414446" cy="966131"/>
          </a:xfrm>
          <a:prstGeom prst="rect">
            <a:avLst/>
          </a:prstGeom>
        </p:spPr>
      </p:pic>
    </p:spTree>
    <p:extLst>
      <p:ext uri="{BB962C8B-B14F-4D97-AF65-F5344CB8AC3E}">
        <p14:creationId xmlns:p14="http://schemas.microsoft.com/office/powerpoint/2010/main" val="308036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smtClean="0">
                <a:solidFill>
                  <a:srgbClr val="002060"/>
                </a:solidFill>
              </a:rPr>
              <a:t>Gezond in… ambities: terugdringen gezondheidsachterstanden</a:t>
            </a:r>
            <a:endParaRPr lang="nl-NL" sz="2400" dirty="0">
              <a:solidFill>
                <a:srgbClr val="002060"/>
              </a:solidFill>
            </a:endParaRPr>
          </a:p>
        </p:txBody>
      </p:sp>
      <p:sp>
        <p:nvSpPr>
          <p:cNvPr id="3" name="Tijdelijke aanduiding voor inhoud 2"/>
          <p:cNvSpPr>
            <a:spLocks noGrp="1"/>
          </p:cNvSpPr>
          <p:nvPr>
            <p:ph idx="1"/>
          </p:nvPr>
        </p:nvSpPr>
        <p:spPr/>
        <p:txBody>
          <a:bodyPr>
            <a:normAutofit/>
          </a:bodyPr>
          <a:lstStyle/>
          <a:p>
            <a:pPr marL="285750" indent="-285750">
              <a:buFont typeface="Wingdings" panose="05000000000000000000" pitchFamily="2" charset="2"/>
              <a:buChar char="Ø"/>
            </a:pPr>
            <a:r>
              <a:rPr lang="nl-NL" sz="1600" dirty="0" smtClean="0">
                <a:solidFill>
                  <a:srgbClr val="002060"/>
                </a:solidFill>
              </a:rPr>
              <a:t>Brede aanpak</a:t>
            </a:r>
            <a:br>
              <a:rPr lang="nl-NL" sz="1600" dirty="0" smtClean="0">
                <a:solidFill>
                  <a:srgbClr val="002060"/>
                </a:solidFill>
              </a:rPr>
            </a:br>
            <a:endParaRPr lang="nl-NL" sz="1600" dirty="0" smtClean="0">
              <a:solidFill>
                <a:srgbClr val="002060"/>
              </a:solidFill>
            </a:endParaRPr>
          </a:p>
          <a:p>
            <a:pPr marL="285750" indent="-285750">
              <a:buFont typeface="Wingdings" panose="05000000000000000000" pitchFamily="2" charset="2"/>
              <a:buChar char="Ø"/>
            </a:pPr>
            <a:r>
              <a:rPr lang="nl-NL" sz="1600" b="1" dirty="0" smtClean="0">
                <a:solidFill>
                  <a:srgbClr val="002060"/>
                </a:solidFill>
              </a:rPr>
              <a:t>Met bewoners</a:t>
            </a:r>
            <a:r>
              <a:rPr lang="nl-NL" sz="1600" dirty="0" smtClean="0">
                <a:solidFill>
                  <a:srgbClr val="002060"/>
                </a:solidFill>
              </a:rPr>
              <a:t/>
            </a:r>
            <a:br>
              <a:rPr lang="nl-NL" sz="1600" dirty="0" smtClean="0">
                <a:solidFill>
                  <a:srgbClr val="002060"/>
                </a:solidFill>
              </a:rPr>
            </a:br>
            <a:endParaRPr lang="nl-NL" sz="1600" dirty="0" smtClean="0">
              <a:solidFill>
                <a:srgbClr val="002060"/>
              </a:solidFill>
            </a:endParaRPr>
          </a:p>
          <a:p>
            <a:pPr marL="285750" indent="-285750">
              <a:buFont typeface="Wingdings" panose="05000000000000000000" pitchFamily="2" charset="2"/>
              <a:buChar char="Ø"/>
            </a:pPr>
            <a:r>
              <a:rPr lang="nl-NL" sz="1600" dirty="0" smtClean="0">
                <a:solidFill>
                  <a:srgbClr val="002060"/>
                </a:solidFill>
              </a:rPr>
              <a:t>Lokaal</a:t>
            </a:r>
            <a:br>
              <a:rPr lang="nl-NL" sz="1600" dirty="0" smtClean="0">
                <a:solidFill>
                  <a:srgbClr val="002060"/>
                </a:solidFill>
              </a:rPr>
            </a:br>
            <a:endParaRPr lang="nl-NL" sz="1600" dirty="0" smtClean="0">
              <a:solidFill>
                <a:srgbClr val="002060"/>
              </a:solidFill>
            </a:endParaRPr>
          </a:p>
          <a:p>
            <a:pPr marL="285750" indent="-285750">
              <a:buFont typeface="Wingdings" panose="05000000000000000000" pitchFamily="2" charset="2"/>
              <a:buChar char="Ø"/>
            </a:pPr>
            <a:r>
              <a:rPr lang="nl-NL" sz="1600" dirty="0" smtClean="0">
                <a:solidFill>
                  <a:srgbClr val="002060"/>
                </a:solidFill>
              </a:rPr>
              <a:t>Rekening houdend met achterliggende factoren</a:t>
            </a:r>
            <a:br>
              <a:rPr lang="nl-NL" sz="1600" dirty="0" smtClean="0">
                <a:solidFill>
                  <a:srgbClr val="002060"/>
                </a:solidFill>
              </a:rPr>
            </a:br>
            <a:endParaRPr lang="nl-NL" sz="1600" dirty="0" smtClean="0">
              <a:solidFill>
                <a:srgbClr val="002060"/>
              </a:solidFill>
            </a:endParaRPr>
          </a:p>
          <a:p>
            <a:pPr marL="285750" indent="-285750">
              <a:buFont typeface="Wingdings" panose="05000000000000000000" pitchFamily="2" charset="2"/>
              <a:buChar char="Ø"/>
            </a:pPr>
            <a:r>
              <a:rPr lang="nl-NL" sz="1600" dirty="0" smtClean="0">
                <a:solidFill>
                  <a:srgbClr val="002060"/>
                </a:solidFill>
              </a:rPr>
              <a:t>Procesgerichte aanpak</a:t>
            </a:r>
          </a:p>
          <a:p>
            <a:pPr marL="285750" indent="-285750">
              <a:buFont typeface="Wingdings" panose="05000000000000000000" pitchFamily="2" charset="2"/>
              <a:buChar char="Ø"/>
            </a:pPr>
            <a:endParaRPr lang="nl-NL" sz="1600" dirty="0">
              <a:solidFill>
                <a:srgbClr val="002060"/>
              </a:solidFill>
            </a:endParaRPr>
          </a:p>
        </p:txBody>
      </p:sp>
      <p:pic>
        <p:nvPicPr>
          <p:cNvPr id="4" name="Afbeelding 3" descr="logo-gezond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8" y="374989"/>
            <a:ext cx="1867391" cy="747229"/>
          </a:xfrm>
          <a:prstGeom prst="rect">
            <a:avLst/>
          </a:prstGeom>
        </p:spPr>
      </p:pic>
    </p:spTree>
    <p:extLst>
      <p:ext uri="{BB962C8B-B14F-4D97-AF65-F5344CB8AC3E}">
        <p14:creationId xmlns:p14="http://schemas.microsoft.com/office/powerpoint/2010/main" val="3997274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2060"/>
                </a:solidFill>
              </a:rPr>
              <a:t>Armoedepact</a:t>
            </a:r>
            <a:endParaRPr lang="nl-NL" dirty="0">
              <a:solidFill>
                <a:srgbClr val="002060"/>
              </a:solidFill>
            </a:endParaRPr>
          </a:p>
        </p:txBody>
      </p:sp>
      <p:sp>
        <p:nvSpPr>
          <p:cNvPr id="3" name="Tijdelijke aanduiding voor inhoud 2"/>
          <p:cNvSpPr>
            <a:spLocks noGrp="1"/>
          </p:cNvSpPr>
          <p:nvPr>
            <p:ph idx="1"/>
          </p:nvPr>
        </p:nvSpPr>
        <p:spPr/>
        <p:txBody>
          <a:bodyPr/>
          <a:lstStyle/>
          <a:p>
            <a:pPr marL="285750" indent="-285750">
              <a:buFont typeface="Wingdings" panose="05000000000000000000" pitchFamily="2" charset="2"/>
              <a:buChar char="Ø"/>
            </a:pPr>
            <a:r>
              <a:rPr lang="nl-NL" dirty="0" smtClean="0">
                <a:solidFill>
                  <a:srgbClr val="002060"/>
                </a:solidFill>
              </a:rPr>
              <a:t>Van uitsluitend inkomens ondersteunende voorzieningen</a:t>
            </a:r>
            <a:br>
              <a:rPr lang="nl-NL" dirty="0" smtClean="0">
                <a:solidFill>
                  <a:srgbClr val="002060"/>
                </a:solidFill>
              </a:rPr>
            </a:br>
            <a:endParaRPr lang="nl-NL" dirty="0" smtClean="0">
              <a:solidFill>
                <a:srgbClr val="002060"/>
              </a:solidFill>
            </a:endParaRPr>
          </a:p>
          <a:p>
            <a:pPr marL="285750" indent="-285750">
              <a:buFont typeface="Wingdings" panose="05000000000000000000" pitchFamily="2" charset="2"/>
              <a:buChar char="Ø"/>
            </a:pPr>
            <a:r>
              <a:rPr lang="nl-NL" dirty="0" smtClean="0">
                <a:solidFill>
                  <a:srgbClr val="002060"/>
                </a:solidFill>
              </a:rPr>
              <a:t>Naar terugdringen van sociale uitsluiting, eenzaamheid en structurele oorzaken</a:t>
            </a:r>
            <a:br>
              <a:rPr lang="nl-NL" dirty="0" smtClean="0">
                <a:solidFill>
                  <a:srgbClr val="002060"/>
                </a:solidFill>
              </a:rPr>
            </a:br>
            <a:endParaRPr lang="nl-NL" dirty="0" smtClean="0">
              <a:solidFill>
                <a:srgbClr val="002060"/>
              </a:solidFill>
            </a:endParaRPr>
          </a:p>
          <a:p>
            <a:pPr marL="285750" indent="-285750">
              <a:buFont typeface="Wingdings" panose="05000000000000000000" pitchFamily="2" charset="2"/>
              <a:buChar char="Ø"/>
            </a:pPr>
            <a:r>
              <a:rPr lang="nl-NL" dirty="0" smtClean="0">
                <a:solidFill>
                  <a:srgbClr val="002060"/>
                </a:solidFill>
              </a:rPr>
              <a:t>Bij steun door particulieren, kerken, fondsen, vrijwilligers wordt hier meer op gelet</a:t>
            </a:r>
            <a:br>
              <a:rPr lang="nl-NL" dirty="0" smtClean="0">
                <a:solidFill>
                  <a:srgbClr val="002060"/>
                </a:solidFill>
              </a:rPr>
            </a:br>
            <a:endParaRPr lang="nl-NL" dirty="0" smtClean="0">
              <a:solidFill>
                <a:srgbClr val="002060"/>
              </a:solidFill>
            </a:endParaRPr>
          </a:p>
          <a:p>
            <a:pPr marL="285750" indent="-285750">
              <a:buFont typeface="Wingdings" panose="05000000000000000000" pitchFamily="2" charset="2"/>
              <a:buChar char="Ø"/>
            </a:pPr>
            <a:r>
              <a:rPr lang="nl-NL" dirty="0" smtClean="0">
                <a:solidFill>
                  <a:srgbClr val="002060"/>
                </a:solidFill>
              </a:rPr>
              <a:t>Gemeenten, bedrijven en particulieren organiseren Armoede pact</a:t>
            </a:r>
            <a:br>
              <a:rPr lang="nl-NL" dirty="0" smtClean="0">
                <a:solidFill>
                  <a:srgbClr val="002060"/>
                </a:solidFill>
              </a:rPr>
            </a:br>
            <a:endParaRPr lang="nl-NL" dirty="0" smtClean="0">
              <a:solidFill>
                <a:srgbClr val="002060"/>
              </a:solidFill>
            </a:endParaRPr>
          </a:p>
          <a:p>
            <a:pPr marL="285750" indent="-285750">
              <a:buFont typeface="Wingdings" panose="05000000000000000000" pitchFamily="2" charset="2"/>
              <a:buChar char="Ø"/>
            </a:pPr>
            <a:r>
              <a:rPr lang="nl-NL" dirty="0" smtClean="0">
                <a:solidFill>
                  <a:srgbClr val="002060"/>
                </a:solidFill>
              </a:rPr>
              <a:t>Kinderalliantie Armoede</a:t>
            </a:r>
            <a:endParaRPr lang="nl-NL" dirty="0">
              <a:solidFill>
                <a:srgbClr val="002060"/>
              </a:solidFill>
            </a:endParaRPr>
          </a:p>
        </p:txBody>
      </p:sp>
      <p:pic>
        <p:nvPicPr>
          <p:cNvPr id="4" name="Afbeelding 3" descr="logo-gezond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8" y="374989"/>
            <a:ext cx="1812980" cy="725457"/>
          </a:xfrm>
          <a:prstGeom prst="rect">
            <a:avLst/>
          </a:prstGeom>
        </p:spPr>
      </p:pic>
    </p:spTree>
    <p:extLst>
      <p:ext uri="{BB962C8B-B14F-4D97-AF65-F5344CB8AC3E}">
        <p14:creationId xmlns:p14="http://schemas.microsoft.com/office/powerpoint/2010/main" val="2449201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solidFill>
                  <a:srgbClr val="002060"/>
                </a:solidFill>
              </a:rPr>
              <a:t>Gezondheidsachterstanden bij mensen met laag onderwijs</a:t>
            </a:r>
            <a:endParaRPr lang="nl-NL" dirty="0">
              <a:solidFill>
                <a:srgbClr val="002060"/>
              </a:solidFill>
            </a:endParaRPr>
          </a:p>
        </p:txBody>
      </p:sp>
      <p:sp>
        <p:nvSpPr>
          <p:cNvPr id="4" name="Tijdelijke aanduiding voor tekst 4"/>
          <p:cNvSpPr>
            <a:spLocks noGrp="1"/>
          </p:cNvSpPr>
          <p:nvPr>
            <p:ph sz="half" idx="1"/>
          </p:nvPr>
        </p:nvSpPr>
        <p:spPr/>
        <p:txBody>
          <a:bodyPr/>
          <a:lstStyle/>
          <a:p>
            <a:pPr marL="285750" indent="-285750">
              <a:buFont typeface="Wingdings" panose="05000000000000000000" pitchFamily="2" charset="2"/>
              <a:buChar char="Ø"/>
            </a:pPr>
            <a:r>
              <a:rPr lang="nl-NL" sz="1600" dirty="0" smtClean="0">
                <a:solidFill>
                  <a:srgbClr val="002060"/>
                </a:solidFill>
              </a:rPr>
              <a:t>6 </a:t>
            </a:r>
            <a:r>
              <a:rPr lang="nl-NL" sz="1600" dirty="0">
                <a:solidFill>
                  <a:srgbClr val="002060"/>
                </a:solidFill>
              </a:rPr>
              <a:t>jaar eerder dood.</a:t>
            </a:r>
          </a:p>
          <a:p>
            <a:pPr marL="285750" indent="-285750">
              <a:buFont typeface="Wingdings" panose="05000000000000000000" pitchFamily="2" charset="2"/>
              <a:buChar char="Ø"/>
            </a:pPr>
            <a:r>
              <a:rPr lang="nl-NL" sz="1600" dirty="0">
                <a:solidFill>
                  <a:srgbClr val="002060"/>
                </a:solidFill>
              </a:rPr>
              <a:t>15 jaar in minder goede gezondheid.</a:t>
            </a:r>
          </a:p>
          <a:p>
            <a:pPr marL="285750" indent="-285750">
              <a:buFont typeface="Wingdings" panose="05000000000000000000" pitchFamily="2" charset="2"/>
              <a:buChar char="Ø"/>
            </a:pPr>
            <a:r>
              <a:rPr lang="nl-NL" sz="1600" dirty="0">
                <a:solidFill>
                  <a:srgbClr val="002060"/>
                </a:solidFill>
              </a:rPr>
              <a:t>Vaker chronische aandoeningen.</a:t>
            </a:r>
          </a:p>
          <a:p>
            <a:pPr marL="285750" indent="-285750">
              <a:buFont typeface="Wingdings" panose="05000000000000000000" pitchFamily="2" charset="2"/>
              <a:buChar char="Ø"/>
            </a:pPr>
            <a:r>
              <a:rPr lang="nl-NL" sz="1600" dirty="0">
                <a:solidFill>
                  <a:srgbClr val="002060"/>
                </a:solidFill>
              </a:rPr>
              <a:t>Vaker ziekenhuiszorg.</a:t>
            </a:r>
          </a:p>
          <a:p>
            <a:pPr marL="285750" indent="-285750">
              <a:buFont typeface="Wingdings" panose="05000000000000000000" pitchFamily="2" charset="2"/>
              <a:buChar char="Ø"/>
            </a:pPr>
            <a:r>
              <a:rPr lang="nl-NL" sz="1600" dirty="0">
                <a:solidFill>
                  <a:srgbClr val="002060"/>
                </a:solidFill>
              </a:rPr>
              <a:t>Hogere zorgkosten.</a:t>
            </a:r>
          </a:p>
          <a:p>
            <a:pPr marL="285750" indent="-285750">
              <a:buFont typeface="Wingdings" panose="05000000000000000000" pitchFamily="2" charset="2"/>
              <a:buChar char="Ø"/>
            </a:pPr>
            <a:r>
              <a:rPr lang="nl-NL" sz="1600" dirty="0">
                <a:solidFill>
                  <a:srgbClr val="002060"/>
                </a:solidFill>
              </a:rPr>
              <a:t>Slechtere uitkomst zorg</a:t>
            </a:r>
            <a:r>
              <a:rPr lang="nl-NL" sz="1600" dirty="0" smtClean="0">
                <a:solidFill>
                  <a:srgbClr val="002060"/>
                </a:solidFill>
              </a:rPr>
              <a:t>.</a:t>
            </a:r>
            <a:endParaRPr lang="nl-NL" sz="1600" dirty="0">
              <a:solidFill>
                <a:srgbClr val="002060"/>
              </a:solidFill>
            </a:endParaRPr>
          </a:p>
          <a:p>
            <a:pPr marL="0" indent="0">
              <a:buNone/>
            </a:pPr>
            <a:endParaRPr lang="nl-NL" sz="1600" i="1" dirty="0">
              <a:solidFill>
                <a:srgbClr val="002060"/>
              </a:solidFill>
            </a:endParaRPr>
          </a:p>
          <a:p>
            <a:pPr marL="0" indent="0">
              <a:buNone/>
            </a:pPr>
            <a:r>
              <a:rPr lang="nl-NL" sz="1400" i="1" dirty="0"/>
              <a:t>Cijfers levensverwachting, CBS, 2017. Cijfers ziekenhuiszorg en zorgkosten, CBS, 2018.</a:t>
            </a:r>
          </a:p>
          <a:p>
            <a:endParaRPr lang="nl-NL" sz="2400" dirty="0"/>
          </a:p>
          <a:p>
            <a:endParaRPr lang="nl-NL" dirty="0"/>
          </a:p>
        </p:txBody>
      </p:sp>
      <p:pic>
        <p:nvPicPr>
          <p:cNvPr id="8" name="Afbeelding 7" descr="logo-gezond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8" y="374990"/>
            <a:ext cx="1659649" cy="664102"/>
          </a:xfrm>
          <a:prstGeom prst="rect">
            <a:avLst/>
          </a:prstGeom>
        </p:spPr>
      </p:pic>
      <p:pic>
        <p:nvPicPr>
          <p:cNvPr id="10" name="Tijdelijke aanduiding voor afbeelding 9"/>
          <p:cNvPicPr>
            <a:picLocks noGrp="1" noChangeAspect="1"/>
          </p:cNvPicPr>
          <p:nvPr>
            <p:ph type="pic" sz="quarter" idx="12"/>
          </p:nvPr>
        </p:nvPicPr>
        <p:blipFill>
          <a:blip r:embed="rId4"/>
          <a:srcRect t="14837" b="14837"/>
          <a:stretch>
            <a:fillRect/>
          </a:stretch>
        </p:blipFill>
        <p:spPr>
          <a:prstGeom prst="rect">
            <a:avLst/>
          </a:prstGeom>
        </p:spPr>
      </p:pic>
    </p:spTree>
    <p:extLst>
      <p:ext uri="{BB962C8B-B14F-4D97-AF65-F5344CB8AC3E}">
        <p14:creationId xmlns:p14="http://schemas.microsoft.com/office/powerpoint/2010/main" val="4066825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4686" y="1082068"/>
            <a:ext cx="7270047" cy="692460"/>
          </a:xfrm>
        </p:spPr>
        <p:txBody>
          <a:bodyPr/>
          <a:lstStyle/>
          <a:p>
            <a:r>
              <a:rPr lang="nl-NL" dirty="0" smtClean="0">
                <a:solidFill>
                  <a:srgbClr val="002060"/>
                </a:solidFill>
              </a:rPr>
              <a:t>Hoe organiseren we zorg en preventie?</a:t>
            </a:r>
            <a:br>
              <a:rPr lang="nl-NL" dirty="0" smtClean="0">
                <a:solidFill>
                  <a:srgbClr val="002060"/>
                </a:solidFill>
              </a:rPr>
            </a:br>
            <a:r>
              <a:rPr lang="nl-NL" dirty="0" smtClean="0">
                <a:solidFill>
                  <a:srgbClr val="002060"/>
                </a:solidFill>
              </a:rPr>
              <a:t>Wettelijke taken versus programma’s: (hoe) werkt dat samen ?</a:t>
            </a:r>
            <a:endParaRPr lang="nl-NL" dirty="0">
              <a:solidFill>
                <a:srgbClr val="002060"/>
              </a:solidFill>
            </a:endParaRPr>
          </a:p>
        </p:txBody>
      </p:sp>
      <p:pic>
        <p:nvPicPr>
          <p:cNvPr id="4" name="Tijdelijke aanduiding voor inhoud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92368" y="2263775"/>
            <a:ext cx="4473214" cy="3913188"/>
          </a:xfrm>
        </p:spPr>
      </p:pic>
      <p:sp>
        <p:nvSpPr>
          <p:cNvPr id="6" name="Tijdelijke aanduiding voor afbeelding 5"/>
          <p:cNvSpPr>
            <a:spLocks noGrp="1"/>
          </p:cNvSpPr>
          <p:nvPr>
            <p:ph type="pic" sz="quarter" idx="12"/>
          </p:nvPr>
        </p:nvSpPr>
        <p:spPr/>
      </p:sp>
      <p:pic>
        <p:nvPicPr>
          <p:cNvPr id="5" name="Afbeelding 4" descr="logo-gezondi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398" y="374990"/>
            <a:ext cx="1659649" cy="664102"/>
          </a:xfrm>
          <a:prstGeom prst="rect">
            <a:avLst/>
          </a:prstGeom>
        </p:spPr>
      </p:pic>
      <p:sp>
        <p:nvSpPr>
          <p:cNvPr id="11" name="Rechthoek 10"/>
          <p:cNvSpPr/>
          <p:nvPr/>
        </p:nvSpPr>
        <p:spPr>
          <a:xfrm>
            <a:off x="6763789" y="1774528"/>
            <a:ext cx="6096000" cy="3970318"/>
          </a:xfrm>
          <a:prstGeom prst="rect">
            <a:avLst/>
          </a:prstGeom>
        </p:spPr>
        <p:txBody>
          <a:bodyPr>
            <a:spAutoFit/>
          </a:bodyPr>
          <a:lstStyle/>
          <a:p>
            <a:pPr marL="257118" indent="-257118">
              <a:lnSpc>
                <a:spcPct val="200000"/>
              </a:lnSpc>
              <a:buFont typeface="Wingdings" panose="05000000000000000000" pitchFamily="2" charset="2"/>
              <a:buChar char="q"/>
            </a:pPr>
            <a:r>
              <a:rPr lang="nl-NL" dirty="0">
                <a:solidFill>
                  <a:srgbClr val="0070C0"/>
                </a:solidFill>
              </a:rPr>
              <a:t>Armoede / schulden</a:t>
            </a:r>
          </a:p>
          <a:p>
            <a:pPr marL="257118" indent="-257118">
              <a:lnSpc>
                <a:spcPct val="200000"/>
              </a:lnSpc>
              <a:buFont typeface="Wingdings" panose="05000000000000000000" pitchFamily="2" charset="2"/>
              <a:buChar char="q"/>
            </a:pPr>
            <a:r>
              <a:rPr lang="nl-NL" dirty="0">
                <a:solidFill>
                  <a:srgbClr val="0070C0"/>
                </a:solidFill>
              </a:rPr>
              <a:t>Wijkaanpak/wijkgericht werken</a:t>
            </a:r>
          </a:p>
          <a:p>
            <a:pPr marL="257118" indent="-257118">
              <a:lnSpc>
                <a:spcPct val="200000"/>
              </a:lnSpc>
              <a:buFont typeface="Wingdings" panose="05000000000000000000" pitchFamily="2" charset="2"/>
              <a:buChar char="q"/>
            </a:pPr>
            <a:r>
              <a:rPr lang="nl-NL" dirty="0" smtClean="0">
                <a:solidFill>
                  <a:srgbClr val="0070C0"/>
                </a:solidFill>
              </a:rPr>
              <a:t>Gezondheidsvaardigheden/PG/laaggeletterdheid</a:t>
            </a:r>
            <a:endParaRPr lang="nl-NL" dirty="0">
              <a:solidFill>
                <a:srgbClr val="0070C0"/>
              </a:solidFill>
            </a:endParaRPr>
          </a:p>
          <a:p>
            <a:pPr marL="257118" indent="-257118">
              <a:lnSpc>
                <a:spcPct val="200000"/>
              </a:lnSpc>
              <a:buFont typeface="Wingdings" panose="05000000000000000000" pitchFamily="2" charset="2"/>
              <a:buChar char="q"/>
            </a:pPr>
            <a:r>
              <a:rPr lang="nl-NL" dirty="0">
                <a:solidFill>
                  <a:srgbClr val="0070C0"/>
                </a:solidFill>
              </a:rPr>
              <a:t>Energietransitie</a:t>
            </a:r>
          </a:p>
          <a:p>
            <a:pPr marL="257118" indent="-257118">
              <a:lnSpc>
                <a:spcPct val="200000"/>
              </a:lnSpc>
              <a:buFont typeface="Wingdings" panose="05000000000000000000" pitchFamily="2" charset="2"/>
              <a:buChar char="q"/>
            </a:pPr>
            <a:r>
              <a:rPr lang="nl-NL" dirty="0">
                <a:solidFill>
                  <a:srgbClr val="0070C0"/>
                </a:solidFill>
              </a:rPr>
              <a:t>Sport als middel</a:t>
            </a:r>
          </a:p>
          <a:p>
            <a:pPr marL="257118" indent="-257118">
              <a:lnSpc>
                <a:spcPct val="200000"/>
              </a:lnSpc>
              <a:buFont typeface="Wingdings" panose="05000000000000000000" pitchFamily="2" charset="2"/>
              <a:buChar char="q"/>
            </a:pPr>
            <a:r>
              <a:rPr lang="nl-NL" dirty="0" smtClean="0">
                <a:solidFill>
                  <a:srgbClr val="0070C0"/>
                </a:solidFill>
              </a:rPr>
              <a:t>Gemeentepolis sociale minima</a:t>
            </a:r>
            <a:endParaRPr lang="nl-NL" dirty="0">
              <a:solidFill>
                <a:srgbClr val="0070C0"/>
              </a:solidFill>
            </a:endParaRPr>
          </a:p>
          <a:p>
            <a:pPr marL="257118" indent="-257118">
              <a:lnSpc>
                <a:spcPct val="200000"/>
              </a:lnSpc>
              <a:buFont typeface="Wingdings" panose="05000000000000000000" pitchFamily="2" charset="2"/>
              <a:buChar char="q"/>
            </a:pPr>
            <a:r>
              <a:rPr lang="nl-NL" dirty="0">
                <a:solidFill>
                  <a:srgbClr val="0070C0"/>
                </a:solidFill>
              </a:rPr>
              <a:t>E</a:t>
            </a:r>
            <a:r>
              <a:rPr lang="nl-NL" dirty="0" smtClean="0">
                <a:solidFill>
                  <a:srgbClr val="0070C0"/>
                </a:solidFill>
              </a:rPr>
              <a:t>enzaamheid</a:t>
            </a:r>
            <a:endParaRPr lang="nl-NL" dirty="0">
              <a:solidFill>
                <a:srgbClr val="0070C0"/>
              </a:solidFill>
            </a:endParaRPr>
          </a:p>
        </p:txBody>
      </p:sp>
    </p:spTree>
    <p:extLst>
      <p:ext uri="{BB962C8B-B14F-4D97-AF65-F5344CB8AC3E}">
        <p14:creationId xmlns:p14="http://schemas.microsoft.com/office/powerpoint/2010/main" val="620527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sz="quarter" idx="11"/>
          </p:nvPr>
        </p:nvPicPr>
        <p:blipFill>
          <a:blip r:embed="rId3"/>
          <a:stretch>
            <a:fillRect/>
          </a:stretch>
        </p:blipFill>
        <p:spPr>
          <a:xfrm>
            <a:off x="2769246" y="536448"/>
            <a:ext cx="5572144" cy="5640515"/>
          </a:xfrm>
          <a:prstGeom prst="rect">
            <a:avLst/>
          </a:prstGeom>
        </p:spPr>
      </p:pic>
      <p:sp>
        <p:nvSpPr>
          <p:cNvPr id="2" name="Tekstvak 1"/>
          <p:cNvSpPr txBox="1"/>
          <p:nvPr/>
        </p:nvSpPr>
        <p:spPr>
          <a:xfrm>
            <a:off x="5815584" y="1207008"/>
            <a:ext cx="1890261" cy="369332"/>
          </a:xfrm>
          <a:prstGeom prst="rect">
            <a:avLst/>
          </a:prstGeom>
          <a:noFill/>
        </p:spPr>
        <p:txBody>
          <a:bodyPr wrap="none" rtlCol="0">
            <a:spAutoFit/>
          </a:bodyPr>
          <a:lstStyle/>
          <a:p>
            <a:r>
              <a:rPr lang="en-US" dirty="0" smtClean="0">
                <a:solidFill>
                  <a:srgbClr val="002060"/>
                </a:solidFill>
              </a:rPr>
              <a:t>September 2019</a:t>
            </a:r>
            <a:endParaRPr lang="nl-NL" dirty="0">
              <a:solidFill>
                <a:srgbClr val="002060"/>
              </a:solidFill>
            </a:endParaRPr>
          </a:p>
        </p:txBody>
      </p:sp>
      <p:pic>
        <p:nvPicPr>
          <p:cNvPr id="4" name="Afbeelding 3" descr="logo-gezondi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398" y="374989"/>
            <a:ext cx="2079288" cy="832019"/>
          </a:xfrm>
          <a:prstGeom prst="rect">
            <a:avLst/>
          </a:prstGeom>
        </p:spPr>
      </p:pic>
    </p:spTree>
    <p:extLst>
      <p:ext uri="{BB962C8B-B14F-4D97-AF65-F5344CB8AC3E}">
        <p14:creationId xmlns:p14="http://schemas.microsoft.com/office/powerpoint/2010/main" val="3888593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sz="quarter" idx="11"/>
          </p:nvPr>
        </p:nvPicPr>
        <p:blipFill>
          <a:blip r:embed="rId3"/>
          <a:stretch>
            <a:fillRect/>
          </a:stretch>
        </p:blipFill>
        <p:spPr>
          <a:xfrm>
            <a:off x="613133" y="1316737"/>
            <a:ext cx="8753912" cy="4105370"/>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782" r="782"/>
          <a:stretch>
            <a:fillRect/>
          </a:stretch>
        </p:blipFill>
        <p:spPr bwMode="auto">
          <a:xfrm>
            <a:off x="9367045" y="1247758"/>
            <a:ext cx="2663701" cy="2800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707136" y="499872"/>
            <a:ext cx="11226215" cy="369332"/>
          </a:xfrm>
          <a:prstGeom prst="rect">
            <a:avLst/>
          </a:prstGeom>
          <a:noFill/>
        </p:spPr>
        <p:txBody>
          <a:bodyPr wrap="none" rtlCol="0">
            <a:spAutoFit/>
          </a:bodyPr>
          <a:lstStyle/>
          <a:p>
            <a:r>
              <a:rPr lang="en-US" dirty="0" err="1" smtClean="0">
                <a:solidFill>
                  <a:srgbClr val="002060"/>
                </a:solidFill>
              </a:rPr>
              <a:t>Welke</a:t>
            </a:r>
            <a:r>
              <a:rPr lang="en-US" dirty="0" smtClean="0">
                <a:solidFill>
                  <a:srgbClr val="002060"/>
                </a:solidFill>
              </a:rPr>
              <a:t> ‘ </a:t>
            </a:r>
            <a:r>
              <a:rPr lang="en-US" dirty="0" err="1" smtClean="0">
                <a:solidFill>
                  <a:srgbClr val="002060"/>
                </a:solidFill>
              </a:rPr>
              <a:t>achterliggende</a:t>
            </a:r>
            <a:r>
              <a:rPr lang="en-US" dirty="0" smtClean="0">
                <a:solidFill>
                  <a:srgbClr val="002060"/>
                </a:solidFill>
              </a:rPr>
              <a:t> </a:t>
            </a:r>
            <a:r>
              <a:rPr lang="en-US" dirty="0" err="1" smtClean="0">
                <a:solidFill>
                  <a:srgbClr val="002060"/>
                </a:solidFill>
              </a:rPr>
              <a:t>oorzaak</a:t>
            </a:r>
            <a:r>
              <a:rPr lang="en-US" dirty="0" smtClean="0">
                <a:solidFill>
                  <a:srgbClr val="002060"/>
                </a:solidFill>
              </a:rPr>
              <a:t>’  </a:t>
            </a:r>
            <a:r>
              <a:rPr lang="en-US" dirty="0" err="1" smtClean="0">
                <a:solidFill>
                  <a:srgbClr val="002060"/>
                </a:solidFill>
              </a:rPr>
              <a:t>draagt</a:t>
            </a:r>
            <a:r>
              <a:rPr lang="en-US" dirty="0" smtClean="0">
                <a:solidFill>
                  <a:srgbClr val="002060"/>
                </a:solidFill>
              </a:rPr>
              <a:t> in </a:t>
            </a:r>
            <a:r>
              <a:rPr lang="en-US" dirty="0" err="1" smtClean="0">
                <a:solidFill>
                  <a:srgbClr val="002060"/>
                </a:solidFill>
              </a:rPr>
              <a:t>welke</a:t>
            </a:r>
            <a:r>
              <a:rPr lang="en-US" dirty="0" smtClean="0">
                <a:solidFill>
                  <a:srgbClr val="002060"/>
                </a:solidFill>
              </a:rPr>
              <a:t> mate </a:t>
            </a:r>
            <a:r>
              <a:rPr lang="en-US" dirty="0" err="1" smtClean="0">
                <a:solidFill>
                  <a:srgbClr val="002060"/>
                </a:solidFill>
              </a:rPr>
              <a:t>bij</a:t>
            </a:r>
            <a:r>
              <a:rPr lang="en-US" dirty="0" smtClean="0">
                <a:solidFill>
                  <a:srgbClr val="002060"/>
                </a:solidFill>
              </a:rPr>
              <a:t> </a:t>
            </a:r>
            <a:r>
              <a:rPr lang="en-US" dirty="0" err="1" smtClean="0">
                <a:solidFill>
                  <a:srgbClr val="002060"/>
                </a:solidFill>
              </a:rPr>
              <a:t>aan</a:t>
            </a:r>
            <a:r>
              <a:rPr lang="en-US" dirty="0" smtClean="0">
                <a:solidFill>
                  <a:srgbClr val="002060"/>
                </a:solidFill>
              </a:rPr>
              <a:t> </a:t>
            </a:r>
            <a:r>
              <a:rPr lang="en-US" dirty="0" err="1" smtClean="0">
                <a:solidFill>
                  <a:srgbClr val="002060"/>
                </a:solidFill>
              </a:rPr>
              <a:t>zelfgerapporteerde</a:t>
            </a:r>
            <a:r>
              <a:rPr lang="en-US" dirty="0" smtClean="0">
                <a:solidFill>
                  <a:srgbClr val="002060"/>
                </a:solidFill>
              </a:rPr>
              <a:t> </a:t>
            </a:r>
            <a:r>
              <a:rPr lang="en-US" dirty="0" err="1" smtClean="0">
                <a:solidFill>
                  <a:srgbClr val="002060"/>
                </a:solidFill>
              </a:rPr>
              <a:t>ongelijkheid</a:t>
            </a:r>
            <a:r>
              <a:rPr lang="en-US" dirty="0" smtClean="0">
                <a:solidFill>
                  <a:srgbClr val="002060"/>
                </a:solidFill>
              </a:rPr>
              <a:t> in </a:t>
            </a:r>
            <a:r>
              <a:rPr lang="en-US" dirty="0" err="1" smtClean="0">
                <a:solidFill>
                  <a:srgbClr val="002060"/>
                </a:solidFill>
              </a:rPr>
              <a:t>gezondheid</a:t>
            </a:r>
            <a:endParaRPr lang="nl-NL" dirty="0">
              <a:solidFill>
                <a:srgbClr val="002060"/>
              </a:solidFill>
            </a:endParaRPr>
          </a:p>
        </p:txBody>
      </p:sp>
    </p:spTree>
    <p:extLst>
      <p:ext uri="{BB962C8B-B14F-4D97-AF65-F5344CB8AC3E}">
        <p14:creationId xmlns:p14="http://schemas.microsoft.com/office/powerpoint/2010/main" val="365735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sz="quarter" idx="11"/>
          </p:nvPr>
        </p:nvPicPr>
        <p:blipFill>
          <a:blip r:embed="rId3"/>
          <a:stretch>
            <a:fillRect/>
          </a:stretch>
        </p:blipFill>
        <p:spPr>
          <a:xfrm>
            <a:off x="2231137" y="1767840"/>
            <a:ext cx="7193058" cy="3701891"/>
          </a:xfrm>
          <a:prstGeom prst="rect">
            <a:avLst/>
          </a:prstGeom>
        </p:spPr>
      </p:pic>
      <p:pic>
        <p:nvPicPr>
          <p:cNvPr id="4" name="Afbeelding 3" descr="logo-gezondi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642" y="158859"/>
            <a:ext cx="2012810" cy="805418"/>
          </a:xfrm>
          <a:prstGeom prst="rect">
            <a:avLst/>
          </a:prstGeom>
        </p:spPr>
      </p:pic>
      <p:sp>
        <p:nvSpPr>
          <p:cNvPr id="5" name="Tekstvak 4"/>
          <p:cNvSpPr txBox="1"/>
          <p:nvPr/>
        </p:nvSpPr>
        <p:spPr>
          <a:xfrm>
            <a:off x="589398" y="844510"/>
            <a:ext cx="11397094" cy="923330"/>
          </a:xfrm>
          <a:prstGeom prst="rect">
            <a:avLst/>
          </a:prstGeom>
          <a:noFill/>
        </p:spPr>
        <p:txBody>
          <a:bodyPr wrap="none" rtlCol="0">
            <a:spAutoFit/>
          </a:bodyPr>
          <a:lstStyle/>
          <a:p>
            <a:r>
              <a:rPr lang="en-US" dirty="0" smtClean="0">
                <a:solidFill>
                  <a:srgbClr val="002060"/>
                </a:solidFill>
              </a:rPr>
              <a:t>Op </a:t>
            </a:r>
            <a:r>
              <a:rPr lang="en-US" dirty="0" err="1" smtClean="0">
                <a:solidFill>
                  <a:srgbClr val="002060"/>
                </a:solidFill>
              </a:rPr>
              <a:t>welke</a:t>
            </a:r>
            <a:r>
              <a:rPr lang="en-US" dirty="0" smtClean="0">
                <a:solidFill>
                  <a:srgbClr val="002060"/>
                </a:solidFill>
              </a:rPr>
              <a:t> </a:t>
            </a:r>
            <a:r>
              <a:rPr lang="en-US" dirty="0" err="1" smtClean="0">
                <a:solidFill>
                  <a:srgbClr val="002060"/>
                </a:solidFill>
              </a:rPr>
              <a:t>wijze</a:t>
            </a:r>
            <a:r>
              <a:rPr lang="en-US" dirty="0" smtClean="0">
                <a:solidFill>
                  <a:srgbClr val="002060"/>
                </a:solidFill>
              </a:rPr>
              <a:t> </a:t>
            </a:r>
            <a:r>
              <a:rPr lang="en-US" dirty="0" err="1" smtClean="0">
                <a:solidFill>
                  <a:srgbClr val="002060"/>
                </a:solidFill>
              </a:rPr>
              <a:t>draagt</a:t>
            </a:r>
            <a:r>
              <a:rPr lang="en-US" dirty="0" smtClean="0">
                <a:solidFill>
                  <a:srgbClr val="002060"/>
                </a:solidFill>
              </a:rPr>
              <a:t> </a:t>
            </a:r>
            <a:r>
              <a:rPr lang="en-US" dirty="0" err="1" smtClean="0">
                <a:solidFill>
                  <a:srgbClr val="002060"/>
                </a:solidFill>
              </a:rPr>
              <a:t>deze</a:t>
            </a:r>
            <a:r>
              <a:rPr lang="en-US" dirty="0" smtClean="0">
                <a:solidFill>
                  <a:srgbClr val="002060"/>
                </a:solidFill>
              </a:rPr>
              <a:t> ‘ </a:t>
            </a:r>
            <a:r>
              <a:rPr lang="en-US" dirty="0" err="1" smtClean="0">
                <a:solidFill>
                  <a:srgbClr val="002060"/>
                </a:solidFill>
              </a:rPr>
              <a:t>Conditie</a:t>
            </a:r>
            <a:r>
              <a:rPr lang="en-US" dirty="0" smtClean="0">
                <a:solidFill>
                  <a:srgbClr val="002060"/>
                </a:solidFill>
              </a:rPr>
              <a:t>/</a:t>
            </a:r>
            <a:r>
              <a:rPr lang="en-US" dirty="0" err="1" smtClean="0">
                <a:solidFill>
                  <a:srgbClr val="002060"/>
                </a:solidFill>
              </a:rPr>
              <a:t>randvoorwaarde</a:t>
            </a:r>
            <a:r>
              <a:rPr lang="en-US" dirty="0" smtClean="0">
                <a:solidFill>
                  <a:srgbClr val="002060"/>
                </a:solidFill>
              </a:rPr>
              <a:t>’ </a:t>
            </a:r>
            <a:r>
              <a:rPr lang="en-US" dirty="0" err="1" smtClean="0">
                <a:solidFill>
                  <a:srgbClr val="002060"/>
                </a:solidFill>
              </a:rPr>
              <a:t>bij</a:t>
            </a:r>
            <a:r>
              <a:rPr lang="en-US" dirty="0" smtClean="0">
                <a:solidFill>
                  <a:srgbClr val="002060"/>
                </a:solidFill>
              </a:rPr>
              <a:t> </a:t>
            </a:r>
            <a:r>
              <a:rPr lang="en-US" dirty="0" err="1" smtClean="0">
                <a:solidFill>
                  <a:srgbClr val="002060"/>
                </a:solidFill>
              </a:rPr>
              <a:t>aan</a:t>
            </a:r>
            <a:r>
              <a:rPr lang="en-US" dirty="0" smtClean="0">
                <a:solidFill>
                  <a:srgbClr val="002060"/>
                </a:solidFill>
              </a:rPr>
              <a:t> </a:t>
            </a:r>
            <a:r>
              <a:rPr lang="en-US" dirty="0" err="1" smtClean="0">
                <a:solidFill>
                  <a:srgbClr val="002060"/>
                </a:solidFill>
              </a:rPr>
              <a:t>zelfgerapporteerde</a:t>
            </a:r>
            <a:r>
              <a:rPr lang="en-US" dirty="0" smtClean="0">
                <a:solidFill>
                  <a:srgbClr val="002060"/>
                </a:solidFill>
              </a:rPr>
              <a:t> </a:t>
            </a:r>
            <a:r>
              <a:rPr lang="en-US" dirty="0" err="1" smtClean="0">
                <a:solidFill>
                  <a:srgbClr val="002060"/>
                </a:solidFill>
              </a:rPr>
              <a:t>ongelijkheid</a:t>
            </a:r>
            <a:r>
              <a:rPr lang="en-US" dirty="0" smtClean="0">
                <a:solidFill>
                  <a:srgbClr val="002060"/>
                </a:solidFill>
              </a:rPr>
              <a:t> in </a:t>
            </a:r>
            <a:r>
              <a:rPr lang="en-US" dirty="0" err="1" smtClean="0">
                <a:solidFill>
                  <a:srgbClr val="002060"/>
                </a:solidFill>
              </a:rPr>
              <a:t>gezondheid</a:t>
            </a:r>
            <a:r>
              <a:rPr lang="en-US" dirty="0" smtClean="0">
                <a:solidFill>
                  <a:srgbClr val="002060"/>
                </a:solidFill>
              </a:rPr>
              <a:t> </a:t>
            </a:r>
          </a:p>
          <a:p>
            <a:endParaRPr lang="en-US" dirty="0">
              <a:solidFill>
                <a:srgbClr val="002060"/>
              </a:solidFill>
            </a:endParaRPr>
          </a:p>
          <a:p>
            <a:pPr algn="ctr"/>
            <a:r>
              <a:rPr lang="en-US" dirty="0" smtClean="0">
                <a:solidFill>
                  <a:srgbClr val="002060"/>
                </a:solidFill>
              </a:rPr>
              <a:t>(</a:t>
            </a:r>
            <a:r>
              <a:rPr lang="en-US" dirty="0" err="1" smtClean="0">
                <a:solidFill>
                  <a:srgbClr val="002060"/>
                </a:solidFill>
              </a:rPr>
              <a:t>gezondheidszorg</a:t>
            </a:r>
            <a:r>
              <a:rPr lang="en-US" dirty="0" smtClean="0">
                <a:solidFill>
                  <a:srgbClr val="002060"/>
                </a:solidFill>
              </a:rPr>
              <a:t>)</a:t>
            </a:r>
            <a:endParaRPr lang="nl-NL" dirty="0">
              <a:solidFill>
                <a:srgbClr val="002060"/>
              </a:solidFill>
            </a:endParaRPr>
          </a:p>
        </p:txBody>
      </p:sp>
    </p:spTree>
    <p:extLst>
      <p:ext uri="{BB962C8B-B14F-4D97-AF65-F5344CB8AC3E}">
        <p14:creationId xmlns:p14="http://schemas.microsoft.com/office/powerpoint/2010/main" val="842250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23E1B25D-F93B-472F-B1A6-7E2715B0D6F4}"/>
              </a:ext>
            </a:extLst>
          </p:cNvPr>
          <p:cNvSpPr>
            <a:spLocks noGrp="1"/>
          </p:cNvSpPr>
          <p:nvPr>
            <p:ph type="body" sz="quarter" idx="13"/>
          </p:nvPr>
        </p:nvSpPr>
        <p:spPr>
          <a:xfrm>
            <a:off x="6497426" y="2941812"/>
            <a:ext cx="4607312" cy="2221223"/>
          </a:xfrm>
        </p:spPr>
        <p:txBody>
          <a:bodyPr/>
          <a:lstStyle/>
          <a:p>
            <a:pPr>
              <a:buClr>
                <a:schemeClr val="accent6"/>
              </a:buClr>
            </a:pPr>
            <a:r>
              <a:rPr lang="nl-NL" sz="1600" dirty="0">
                <a:solidFill>
                  <a:schemeClr val="accent2">
                    <a:lumMod val="75000"/>
                  </a:schemeClr>
                </a:solidFill>
                <a:ea typeface="Open Sans" panose="020B0606030504020204" pitchFamily="34" charset="0"/>
                <a:cs typeface="Open Sans" panose="020B0606030504020204" pitchFamily="34" charset="0"/>
              </a:rPr>
              <a:t>2,5 miljoen laaggeletterden (16 jaar en ouder). Waarvan 2/3 autochtoon.</a:t>
            </a:r>
          </a:p>
          <a:p>
            <a:pPr>
              <a:buClr>
                <a:schemeClr val="accent6"/>
              </a:buClr>
            </a:pPr>
            <a:endParaRPr lang="nl-NL" sz="1600" dirty="0">
              <a:solidFill>
                <a:schemeClr val="accent2">
                  <a:lumMod val="75000"/>
                </a:schemeClr>
              </a:solidFill>
              <a:ea typeface="Open Sans" panose="020B0606030504020204" pitchFamily="34" charset="0"/>
              <a:cs typeface="Open Sans" panose="020B0606030504020204" pitchFamily="34" charset="0"/>
            </a:endParaRPr>
          </a:p>
          <a:p>
            <a:pPr>
              <a:buClr>
                <a:schemeClr val="accent6"/>
              </a:buClr>
            </a:pPr>
            <a:r>
              <a:rPr lang="nl-NL" sz="1600" dirty="0">
                <a:solidFill>
                  <a:schemeClr val="accent2">
                    <a:lumMod val="75000"/>
                  </a:schemeClr>
                </a:solidFill>
                <a:ea typeface="Open Sans" panose="020B0606030504020204" pitchFamily="34" charset="0"/>
                <a:cs typeface="Open Sans" panose="020B0606030504020204" pitchFamily="34" charset="0"/>
              </a:rPr>
              <a:t>22% heeft geen of weinig ICT-vaardigheden. 6% heeft nog nooit internet gebruikt. </a:t>
            </a:r>
            <a:endParaRPr lang="LID4096" sz="1600" dirty="0">
              <a:solidFill>
                <a:schemeClr val="accent2">
                  <a:lumMod val="75000"/>
                </a:schemeClr>
              </a:solidFill>
              <a:ea typeface="Open Sans" panose="020B0606030504020204" pitchFamily="34" charset="0"/>
              <a:cs typeface="Open Sans" panose="020B0606030504020204" pitchFamily="34" charset="0"/>
            </a:endParaRPr>
          </a:p>
          <a:p>
            <a:endParaRPr lang="nl-NL" sz="2399" dirty="0"/>
          </a:p>
        </p:txBody>
      </p:sp>
      <p:sp>
        <p:nvSpPr>
          <p:cNvPr id="6" name="Titel 5">
            <a:extLst>
              <a:ext uri="{FF2B5EF4-FFF2-40B4-BE49-F238E27FC236}">
                <a16:creationId xmlns:a16="http://schemas.microsoft.com/office/drawing/2014/main" id="{1859FB47-3B76-41F8-98B9-1EB2F6D666DE}"/>
              </a:ext>
            </a:extLst>
          </p:cNvPr>
          <p:cNvSpPr>
            <a:spLocks noGrp="1"/>
          </p:cNvSpPr>
          <p:nvPr>
            <p:ph type="title"/>
          </p:nvPr>
        </p:nvSpPr>
        <p:spPr/>
        <p:txBody>
          <a:bodyPr/>
          <a:lstStyle/>
          <a:p>
            <a:r>
              <a:rPr lang="nl-NL" dirty="0"/>
              <a:t>Laaggeletterdheid en beperkte gezondheidsvaardigheden 	</a:t>
            </a:r>
            <a:r>
              <a:rPr lang="nl-NL" dirty="0" smtClean="0"/>
              <a:t>½</a:t>
            </a:r>
            <a:br>
              <a:rPr lang="nl-NL" dirty="0" smtClean="0"/>
            </a:br>
            <a:r>
              <a:rPr lang="nl-NL" dirty="0" smtClean="0"/>
              <a:t/>
            </a:r>
            <a:br>
              <a:rPr lang="nl-NL" dirty="0" smtClean="0"/>
            </a:br>
            <a:r>
              <a:rPr lang="nl-NL" dirty="0" smtClean="0"/>
              <a:t>(</a:t>
            </a:r>
            <a:r>
              <a:rPr lang="nl-NL" dirty="0" err="1" smtClean="0"/>
              <a:t>social</a:t>
            </a:r>
            <a:r>
              <a:rPr lang="nl-NL" dirty="0" smtClean="0"/>
              <a:t> </a:t>
            </a:r>
            <a:r>
              <a:rPr lang="nl-NL" dirty="0" err="1" smtClean="0"/>
              <a:t>and</a:t>
            </a:r>
            <a:r>
              <a:rPr lang="nl-NL" dirty="0" smtClean="0"/>
              <a:t> human </a:t>
            </a:r>
            <a:r>
              <a:rPr lang="nl-NL" dirty="0" err="1" smtClean="0"/>
              <a:t>capital</a:t>
            </a:r>
            <a:r>
              <a:rPr lang="nl-NL" dirty="0" smtClean="0"/>
              <a:t>)</a:t>
            </a:r>
            <a:endParaRPr lang="LID4096" dirty="0"/>
          </a:p>
        </p:txBody>
      </p:sp>
      <p:sp>
        <p:nvSpPr>
          <p:cNvPr id="8" name="Tekstvak 7">
            <a:extLst>
              <a:ext uri="{FF2B5EF4-FFF2-40B4-BE49-F238E27FC236}">
                <a16:creationId xmlns:a16="http://schemas.microsoft.com/office/drawing/2014/main" id="{C7B78C4D-BAD9-407F-BB9C-2A7538DA4F34}"/>
              </a:ext>
            </a:extLst>
          </p:cNvPr>
          <p:cNvSpPr txBox="1"/>
          <p:nvPr/>
        </p:nvSpPr>
        <p:spPr>
          <a:xfrm>
            <a:off x="480839" y="6168159"/>
            <a:ext cx="6289895" cy="430775"/>
          </a:xfrm>
          <a:prstGeom prst="rect">
            <a:avLst/>
          </a:prstGeom>
          <a:noFill/>
        </p:spPr>
        <p:txBody>
          <a:bodyPr wrap="square" lIns="0" tIns="0" rIns="0" bIns="0" rtlCol="0">
            <a:spAutoFit/>
          </a:bodyPr>
          <a:lstStyle/>
          <a:p>
            <a:pPr defTabSz="1088175">
              <a:defRPr/>
            </a:pPr>
            <a:r>
              <a:rPr lang="nl-NL" sz="1200" i="1" dirty="0">
                <a:solidFill>
                  <a:srgbClr val="48464F"/>
                </a:solidFill>
                <a:latin typeface="Open Sans" panose="020B0606030504020204" pitchFamily="34" charset="0"/>
                <a:ea typeface="Open Sans" panose="020B0606030504020204" pitchFamily="34" charset="0"/>
                <a:cs typeface="Open Sans" panose="020B0606030504020204" pitchFamily="34" charset="0"/>
              </a:rPr>
              <a:t>Cijfers Algemene Rekenkamer, 2016. CBS, 2016, 2018. NIVEL, 2018.</a:t>
            </a:r>
            <a:endParaRPr lang="LID4096" sz="1200" i="1" dirty="0">
              <a:solidFill>
                <a:srgbClr val="48464F"/>
              </a:solidFill>
              <a:latin typeface="Open Sans" panose="020B0606030504020204" pitchFamily="34" charset="0"/>
              <a:ea typeface="Open Sans" panose="020B0606030504020204" pitchFamily="34" charset="0"/>
              <a:cs typeface="Open Sans" panose="020B0606030504020204" pitchFamily="34" charset="0"/>
            </a:endParaRPr>
          </a:p>
          <a:p>
            <a:pPr defTabSz="1088175">
              <a:defRPr/>
            </a:pPr>
            <a:endParaRPr lang="LID4096" sz="1600" i="1" dirty="0" err="1">
              <a:solidFill>
                <a:srgbClr val="48464F"/>
              </a:solidFill>
              <a:latin typeface="Open Sans Light"/>
            </a:endParaRPr>
          </a:p>
        </p:txBody>
      </p:sp>
      <p:pic>
        <p:nvPicPr>
          <p:cNvPr id="2" name="Afbeelding 1"/>
          <p:cNvPicPr>
            <a:picLocks noChangeAspect="1"/>
          </p:cNvPicPr>
          <p:nvPr/>
        </p:nvPicPr>
        <p:blipFill>
          <a:blip r:embed="rId3"/>
          <a:stretch>
            <a:fillRect/>
          </a:stretch>
        </p:blipFill>
        <p:spPr>
          <a:xfrm>
            <a:off x="336860" y="2421151"/>
            <a:ext cx="5768707" cy="3455484"/>
          </a:xfrm>
          <a:prstGeom prst="rect">
            <a:avLst/>
          </a:prstGeom>
        </p:spPr>
      </p:pic>
      <p:pic>
        <p:nvPicPr>
          <p:cNvPr id="9" name="Tijdelijke aanduiding voor inhoud 2"/>
          <p:cNvPicPr>
            <a:picLocks noChangeAspect="1"/>
          </p:cNvPicPr>
          <p:nvPr/>
        </p:nvPicPr>
        <p:blipFill>
          <a:blip r:embed="rId4"/>
          <a:stretch>
            <a:fillRect/>
          </a:stretch>
        </p:blipFill>
        <p:spPr>
          <a:xfrm>
            <a:off x="7606146" y="931025"/>
            <a:ext cx="3084022" cy="1729048"/>
          </a:xfrm>
          <a:prstGeom prst="rect">
            <a:avLst/>
          </a:prstGeom>
        </p:spPr>
      </p:pic>
    </p:spTree>
    <p:extLst>
      <p:ext uri="{BB962C8B-B14F-4D97-AF65-F5344CB8AC3E}">
        <p14:creationId xmlns:p14="http://schemas.microsoft.com/office/powerpoint/2010/main" val="4000460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4656215" y="1989215"/>
            <a:ext cx="7377967" cy="4151170"/>
          </a:xfrm>
          <a:prstGeom prst="rect">
            <a:avLst/>
          </a:prstGeom>
        </p:spPr>
      </p:pic>
      <p:sp>
        <p:nvSpPr>
          <p:cNvPr id="2" name="Tijdelijke aanduiding voor tekst 1">
            <a:extLst>
              <a:ext uri="{FF2B5EF4-FFF2-40B4-BE49-F238E27FC236}">
                <a16:creationId xmlns:a16="http://schemas.microsoft.com/office/drawing/2014/main" id="{E6AE7C0D-2F4B-4BCB-9C02-9E55AB0496A0}"/>
              </a:ext>
            </a:extLst>
          </p:cNvPr>
          <p:cNvSpPr>
            <a:spLocks noGrp="1"/>
          </p:cNvSpPr>
          <p:nvPr>
            <p:ph type="body" sz="quarter" idx="13"/>
          </p:nvPr>
        </p:nvSpPr>
        <p:spPr>
          <a:xfrm>
            <a:off x="624002" y="2421150"/>
            <a:ext cx="6191892" cy="3670932"/>
          </a:xfrm>
        </p:spPr>
        <p:txBody>
          <a:bodyPr/>
          <a:lstStyle/>
          <a:p>
            <a:endParaRPr lang="nl-NL" sz="2799" dirty="0"/>
          </a:p>
          <a:p>
            <a:pPr>
              <a:lnSpc>
                <a:spcPct val="150000"/>
              </a:lnSpc>
            </a:pPr>
            <a:r>
              <a:rPr lang="nl-NL" sz="1999" dirty="0">
                <a:solidFill>
                  <a:schemeClr val="accent1"/>
                </a:solidFill>
                <a:latin typeface="Open Sans" panose="020B0606030504020204" pitchFamily="34" charset="0"/>
                <a:ea typeface="Open Sans" panose="020B0606030504020204" pitchFamily="34" charset="0"/>
                <a:cs typeface="Open Sans" panose="020B0606030504020204" pitchFamily="34" charset="0"/>
              </a:rPr>
              <a:t>Mensen met…</a:t>
            </a:r>
          </a:p>
          <a:p>
            <a:pPr>
              <a:lnSpc>
                <a:spcPct val="150000"/>
              </a:lnSpc>
              <a:buClr>
                <a:schemeClr val="accent6"/>
              </a:buClr>
            </a:pPr>
            <a:r>
              <a:rPr lang="nl-NL" sz="1999" dirty="0">
                <a:latin typeface="Open Sans" panose="020B0606030504020204" pitchFamily="34" charset="0"/>
                <a:ea typeface="Open Sans" panose="020B0606030504020204" pitchFamily="34" charset="0"/>
                <a:cs typeface="Open Sans" panose="020B0606030504020204" pitchFamily="34" charset="0"/>
              </a:rPr>
              <a:t>een lagere opleiding</a:t>
            </a:r>
          </a:p>
          <a:p>
            <a:pPr>
              <a:lnSpc>
                <a:spcPct val="150000"/>
              </a:lnSpc>
              <a:buClr>
                <a:schemeClr val="accent6"/>
              </a:buClr>
            </a:pPr>
            <a:r>
              <a:rPr lang="nl-NL" sz="1999" dirty="0">
                <a:latin typeface="Open Sans" panose="020B0606030504020204" pitchFamily="34" charset="0"/>
                <a:ea typeface="Open Sans" panose="020B0606030504020204" pitchFamily="34" charset="0"/>
                <a:cs typeface="Open Sans" panose="020B0606030504020204" pitchFamily="34" charset="0"/>
              </a:rPr>
              <a:t>een migratieachtergrond </a:t>
            </a:r>
          </a:p>
          <a:p>
            <a:pPr>
              <a:lnSpc>
                <a:spcPct val="150000"/>
              </a:lnSpc>
              <a:buClr>
                <a:schemeClr val="accent6"/>
              </a:buClr>
            </a:pPr>
            <a:r>
              <a:rPr lang="nl-NL" sz="1999" dirty="0">
                <a:latin typeface="Open Sans" panose="020B0606030504020204" pitchFamily="34" charset="0"/>
                <a:ea typeface="Open Sans" panose="020B0606030504020204" pitchFamily="34" charset="0"/>
                <a:cs typeface="Open Sans" panose="020B0606030504020204" pitchFamily="34" charset="0"/>
              </a:rPr>
              <a:t>een lagere sociaaleconomische positie</a:t>
            </a:r>
          </a:p>
          <a:p>
            <a:pPr>
              <a:lnSpc>
                <a:spcPct val="150000"/>
              </a:lnSpc>
            </a:pPr>
            <a:r>
              <a:rPr lang="nl-NL" sz="1999" dirty="0">
                <a:solidFill>
                  <a:schemeClr val="accent1"/>
                </a:solidFill>
                <a:latin typeface="Open Sans" panose="020B0606030504020204" pitchFamily="34" charset="0"/>
                <a:ea typeface="Open Sans" panose="020B0606030504020204" pitchFamily="34" charset="0"/>
                <a:cs typeface="Open Sans" panose="020B0606030504020204" pitchFamily="34" charset="0"/>
              </a:rPr>
              <a:t>… hebben ook vaker beperkte gezondheidsvaardigheden.</a:t>
            </a:r>
          </a:p>
          <a:p>
            <a:endParaRPr lang="nl-NL" sz="1999"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el 2">
            <a:extLst>
              <a:ext uri="{FF2B5EF4-FFF2-40B4-BE49-F238E27FC236}">
                <a16:creationId xmlns:a16="http://schemas.microsoft.com/office/drawing/2014/main" id="{B5AE5ABB-B34B-4DC9-845B-FC71F9BE13BD}"/>
              </a:ext>
            </a:extLst>
          </p:cNvPr>
          <p:cNvSpPr>
            <a:spLocks noGrp="1"/>
          </p:cNvSpPr>
          <p:nvPr>
            <p:ph type="title"/>
          </p:nvPr>
        </p:nvSpPr>
        <p:spPr/>
        <p:txBody>
          <a:bodyPr/>
          <a:lstStyle/>
          <a:p>
            <a:r>
              <a:rPr lang="nl-NL" dirty="0"/>
              <a:t>Laaggeletterdheid en beperkte gezondheidsvaardigheden 	2/2</a:t>
            </a:r>
            <a:endParaRPr lang="LID4096" dirty="0"/>
          </a:p>
        </p:txBody>
      </p:sp>
    </p:spTree>
    <p:extLst>
      <p:ext uri="{BB962C8B-B14F-4D97-AF65-F5344CB8AC3E}">
        <p14:creationId xmlns:p14="http://schemas.microsoft.com/office/powerpoint/2010/main" val="2945192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Gezondin PowerPoint sjabloon - v2">
  <a:themeElements>
    <a:clrScheme name="Pharos">
      <a:dk1>
        <a:sysClr val="windowText" lastClr="000000"/>
      </a:dk1>
      <a:lt1>
        <a:sysClr val="window" lastClr="FFFFFF"/>
      </a:lt1>
      <a:dk2>
        <a:srgbClr val="000000"/>
      </a:dk2>
      <a:lt2>
        <a:srgbClr val="FFFFFF"/>
      </a:lt2>
      <a:accent1>
        <a:srgbClr val="BF1445"/>
      </a:accent1>
      <a:accent2>
        <a:srgbClr val="14AFE6"/>
      </a:accent2>
      <a:accent3>
        <a:srgbClr val="008D36"/>
      </a:accent3>
      <a:accent4>
        <a:srgbClr val="95C11F"/>
      </a:accent4>
      <a:accent5>
        <a:srgbClr val="F9B233"/>
      </a:accent5>
      <a:accent6>
        <a:srgbClr val="EA5297"/>
      </a:accent6>
      <a:hlink>
        <a:srgbClr val="0563C1"/>
      </a:hlink>
      <a:folHlink>
        <a:srgbClr val="954F72"/>
      </a:folHlink>
    </a:clrScheme>
    <a:fontScheme name="Phar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aros PowerPoint sjabloon - v2.potx" id="{71A0ACAC-68D8-4DD6-B7FC-51450E816579}" vid="{3F5BDD11-4E20-451D-B1F0-6C7F499A495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2524</TotalTime>
  <Words>1206</Words>
  <Application>Microsoft Office PowerPoint</Application>
  <PresentationFormat>Breedbeeld</PresentationFormat>
  <Paragraphs>278</Paragraphs>
  <Slides>26</Slides>
  <Notes>24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Arial</vt:lpstr>
      <vt:lpstr>Calibri</vt:lpstr>
      <vt:lpstr>Open Sans</vt:lpstr>
      <vt:lpstr>Open Sans Light</vt:lpstr>
      <vt:lpstr>Wingdings</vt:lpstr>
      <vt:lpstr>Gezondin PowerPoint sjabloon - v2</vt:lpstr>
      <vt:lpstr>Slimme Coalities voor het terugdringen van  gezondheidsachterstanden</vt:lpstr>
      <vt:lpstr>Agenda</vt:lpstr>
      <vt:lpstr>Gezondheidsachterstanden bij mensen met laag onderwijs</vt:lpstr>
      <vt:lpstr>Hoe organiseren we zorg en preventie? Wettelijke taken versus programma’s: (hoe) werkt dat samen ?</vt:lpstr>
      <vt:lpstr>PowerPoint-presentatie</vt:lpstr>
      <vt:lpstr>PowerPoint-presentatie</vt:lpstr>
      <vt:lpstr>PowerPoint-presentatie</vt:lpstr>
      <vt:lpstr>Laaggeletterdheid en beperkte gezondheidsvaardigheden  ½  (social and human capital)</vt:lpstr>
      <vt:lpstr>Laaggeletterdheid en beperkte gezondheidsvaardigheden  2/2</vt:lpstr>
      <vt:lpstr>Samenwerking vereist om achterstanden terug te dringen</vt:lpstr>
      <vt:lpstr>Kijkglas  Samenwerking</vt:lpstr>
      <vt:lpstr>Landelijke ambities gezondheid</vt:lpstr>
      <vt:lpstr>Werkzame elementen van programma’s en interventies: negen principes van duurzame borging</vt:lpstr>
      <vt:lpstr>Wat is het doel van die samenwerking</vt:lpstr>
      <vt:lpstr>Slimme coalities: ambities terugdringen gezondheidsachterstanden</vt:lpstr>
      <vt:lpstr>Slimme coalities: ambities terugdringen gezondheidsachterstanden</vt:lpstr>
      <vt:lpstr>Ambities en speerpunten uit landelijke gezondheidsnota’s en akkoorden</vt:lpstr>
      <vt:lpstr>Speerpunten</vt:lpstr>
      <vt:lpstr>Ambities Bestuurlijk akkoord op samenwerking in de regio VNG en ZN</vt:lpstr>
      <vt:lpstr>Ambities landelijk preventie akkoord</vt:lpstr>
      <vt:lpstr>Maatregelen en Doelen om SEGV terug te dringen  (addendum bij Preventie akkoord)</vt:lpstr>
      <vt:lpstr>PowerPoint-presentatie</vt:lpstr>
      <vt:lpstr>Ambities Kansrijke start</vt:lpstr>
      <vt:lpstr>Omgevingswet: Ook 6 doelen rond dienstverlening:</vt:lpstr>
      <vt:lpstr>Gezond in… ambities: terugdringen gezondheidsachterstanden</vt:lpstr>
      <vt:lpstr>Armoedepact</vt:lpstr>
    </vt:vector>
  </TitlesOfParts>
  <Company>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Annelies Acda</dc:creator>
  <cp:lastModifiedBy>Aldien Poll</cp:lastModifiedBy>
  <cp:revision>114</cp:revision>
  <cp:lastPrinted>2019-11-12T15:44:37Z</cp:lastPrinted>
  <dcterms:created xsi:type="dcterms:W3CDTF">2019-08-14T13:14:59Z</dcterms:created>
  <dcterms:modified xsi:type="dcterms:W3CDTF">2019-11-20T10:37:16Z</dcterms:modified>
</cp:coreProperties>
</file>