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77" r:id="rId3"/>
  </p:sldMasterIdLst>
  <p:notesMasterIdLst>
    <p:notesMasterId r:id="rId34"/>
  </p:notesMasterIdLst>
  <p:sldIdLst>
    <p:sldId id="257" r:id="rId4"/>
    <p:sldId id="266" r:id="rId5"/>
    <p:sldId id="259" r:id="rId6"/>
    <p:sldId id="261" r:id="rId7"/>
    <p:sldId id="269" r:id="rId8"/>
    <p:sldId id="267" r:id="rId9"/>
    <p:sldId id="268" r:id="rId10"/>
    <p:sldId id="270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71" r:id="rId26"/>
    <p:sldId id="263" r:id="rId27"/>
    <p:sldId id="264" r:id="rId28"/>
    <p:sldId id="265" r:id="rId29"/>
    <p:sldId id="258" r:id="rId30"/>
    <p:sldId id="273" r:id="rId31"/>
    <p:sldId id="262" r:id="rId32"/>
    <p:sldId id="272" r:id="rId3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3605" autoAdjust="0"/>
  </p:normalViewPr>
  <p:slideViewPr>
    <p:cSldViewPr snapToGrid="0">
      <p:cViewPr varScale="1">
        <p:scale>
          <a:sx n="79" d="100"/>
          <a:sy n="79" d="100"/>
        </p:scale>
        <p:origin x="54" y="-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0B0DCE-A379-4A79-B9A3-43D1DE31BFD7}" type="datetimeFigureOut">
              <a:rPr lang="nl-NL" smtClean="0"/>
              <a:t>12-11-2019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298D77-0EC9-4F69-99C0-F6260A5C9C3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8654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Dit</a:t>
            </a:r>
            <a:r>
              <a:rPr lang="nl-NL" baseline="0" dirty="0"/>
              <a:t> is de ‘standaardpresentatie’ van Gezond in… Het dient als format voor presentaties, maar iedereen is vrij ervan te gebruiken wat hij/zij wil.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15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38DD3D-4C83-4AEC-B9F7-131DCD9B63E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159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7021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914EFE-E986-4BB1-A442-0E9D87BE044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4744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Uitleggen</a:t>
            </a:r>
            <a:r>
              <a:rPr lang="en-US" baseline="0" dirty="0" smtClean="0"/>
              <a:t> wat het is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wat het </a:t>
            </a:r>
            <a:r>
              <a:rPr lang="en-US" baseline="0" dirty="0" err="1" smtClean="0"/>
              <a:t>laat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zien</a:t>
            </a:r>
            <a:r>
              <a:rPr lang="en-US" baseline="0" dirty="0" smtClean="0"/>
              <a:t>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914EFE-E986-4BB1-A442-0E9D87BE044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4628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914EFE-E986-4BB1-A442-0E9D87BE044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4133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914EFE-E986-4BB1-A442-0E9D87BE044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761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Waar denken ze zelf aan? Zelf nog voorbeelden of input voor ons? Gesprek</a:t>
            </a:r>
            <a:r>
              <a:rPr lang="nl-NL" baseline="0" dirty="0" smtClean="0"/>
              <a:t> aan gaan.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914EFE-E986-4BB1-A442-0E9D87BE044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2760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914EFE-E986-4BB1-A442-0E9D87BE044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74403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914EFE-E986-4BB1-A442-0E9D87BE044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61841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Dit</a:t>
            </a:r>
            <a:r>
              <a:rPr lang="nl-NL" baseline="0" dirty="0"/>
              <a:t> is de ‘standaardpresentatie’ van Gezond in… Het dient als format voor presentaties, maar iedereen is vrij ervan te gebruiken wat hij/zij wil.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15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38DD3D-4C83-4AEC-B9F7-131DCD9B63E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159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020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Deze kan </a:t>
            </a:r>
            <a:r>
              <a:rPr lang="nl-NL" dirty="0" err="1"/>
              <a:t>evt</a:t>
            </a:r>
            <a:r>
              <a:rPr lang="nl-NL" dirty="0"/>
              <a:t> prima weg!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15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38DD3D-4C83-4AEC-B9F7-131DCD9B63E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159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1785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914EFE-E986-4BB1-A442-0E9D87BE044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811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Met komst nieuwe OW samen dit onderwerp opgepakt. </a:t>
            </a:r>
          </a:p>
          <a:p>
            <a:r>
              <a:rPr lang="nl-NL" dirty="0" smtClean="0"/>
              <a:t>Wat is gezondheid </a:t>
            </a:r>
            <a:r>
              <a:rPr lang="nl-NL" dirty="0" err="1" smtClean="0"/>
              <a:t>irt</a:t>
            </a:r>
            <a:r>
              <a:rPr lang="nl-NL" dirty="0" smtClean="0"/>
              <a:t> de OW en hoe</a:t>
            </a:r>
            <a:r>
              <a:rPr lang="nl-NL" baseline="0" dirty="0" smtClean="0"/>
              <a:t> kunnen we gezondheid “borgen”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914EFE-E986-4BB1-A442-0E9D87BE044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6699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  <a:defRPr/>
            </a:pPr>
            <a:r>
              <a:rPr lang="nl-NL" dirty="0"/>
              <a:t>In de nieuwe omgevingswet is</a:t>
            </a:r>
          </a:p>
          <a:p>
            <a:pPr>
              <a:buFontTx/>
              <a:buChar char="-"/>
              <a:defRPr/>
            </a:pPr>
            <a:r>
              <a:rPr lang="nl-NL" dirty="0"/>
              <a:t>Gezondheid opgenomen als belangrijk maatschappelijk doel</a:t>
            </a:r>
          </a:p>
          <a:p>
            <a:pPr>
              <a:buFontTx/>
              <a:buChar char="-"/>
              <a:defRPr/>
            </a:pPr>
            <a:r>
              <a:rPr lang="nl-NL" dirty="0"/>
              <a:t>De wet streeft naar een veilige en gezonde fysieke omgeving.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914EFE-E986-4BB1-A442-0E9D87BE044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186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564" indent="-172564">
              <a:buFontTx/>
              <a:buChar char="-"/>
            </a:pPr>
            <a:r>
              <a:rPr lang="nl-NL" dirty="0" smtClean="0"/>
              <a:t>Breed begrip, in fysieke domein</a:t>
            </a:r>
            <a:r>
              <a:rPr lang="nl-NL" baseline="0" dirty="0" smtClean="0"/>
              <a:t> al lang aanwezig, maar met name bericht op Gezondheids</a:t>
            </a:r>
            <a:r>
              <a:rPr lang="nl-NL" b="1" baseline="0" dirty="0" smtClean="0"/>
              <a:t>bescherming</a:t>
            </a:r>
          </a:p>
          <a:p>
            <a:pPr marL="172564" indent="-172564">
              <a:buFontTx/>
              <a:buChar char="-"/>
            </a:pPr>
            <a:r>
              <a:rPr lang="nl-NL" baseline="0" dirty="0" smtClean="0"/>
              <a:t>Omgevingswet biedt mogelijkheden om </a:t>
            </a:r>
            <a:r>
              <a:rPr lang="nl-NL" i="1" baseline="0" dirty="0" smtClean="0"/>
              <a:t>niet genormeerde </a:t>
            </a:r>
            <a:r>
              <a:rPr lang="nl-NL" i="0" baseline="0" dirty="0" smtClean="0"/>
              <a:t>gezondheidsaspecten mee te nemen. </a:t>
            </a:r>
          </a:p>
          <a:p>
            <a:pPr marL="172564" indent="-172564">
              <a:buFontTx/>
              <a:buChar char="-"/>
            </a:pPr>
            <a:r>
              <a:rPr lang="nl-NL" i="0" baseline="0" dirty="0" smtClean="0"/>
              <a:t>Dit biedt kansen voor gezondheids</a:t>
            </a:r>
            <a:r>
              <a:rPr lang="nl-NL" b="1" i="1" baseline="0" dirty="0" smtClean="0"/>
              <a:t>bevordering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914EFE-E986-4BB1-A442-0E9D87BE044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866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Quick scan, wat is het</a:t>
            </a:r>
          </a:p>
          <a:p>
            <a:r>
              <a:rPr lang="en-US" dirty="0" smtClean="0"/>
              <a:t>Intern, </a:t>
            </a:r>
            <a:r>
              <a:rPr lang="en-US" dirty="0" err="1" smtClean="0"/>
              <a:t>wie</a:t>
            </a:r>
            <a:r>
              <a:rPr lang="en-US" dirty="0" smtClean="0"/>
              <a:t>? </a:t>
            </a:r>
            <a:r>
              <a:rPr lang="en-US" dirty="0" err="1" smtClean="0"/>
              <a:t>Voorbeeld</a:t>
            </a:r>
            <a:r>
              <a:rPr lang="en-US" dirty="0" smtClean="0"/>
              <a:t> </a:t>
            </a:r>
            <a:r>
              <a:rPr lang="en-US" dirty="0" err="1" smtClean="0"/>
              <a:t>geven</a:t>
            </a:r>
            <a:endParaRPr lang="en-US" dirty="0" smtClean="0"/>
          </a:p>
          <a:p>
            <a:r>
              <a:rPr lang="en-US" dirty="0" err="1" smtClean="0"/>
              <a:t>Leefplekmeter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kort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uitleggen</a:t>
            </a:r>
            <a:endParaRPr lang="en-US" baseline="0" dirty="0" smtClean="0"/>
          </a:p>
          <a:p>
            <a:r>
              <a:rPr lang="en-US" baseline="0" dirty="0" err="1" smtClean="0"/>
              <a:t>Doel</a:t>
            </a:r>
            <a:r>
              <a:rPr lang="en-US" baseline="0" dirty="0" smtClean="0"/>
              <a:t> om </a:t>
            </a:r>
            <a:r>
              <a:rPr lang="en-US" baseline="0" dirty="0" err="1" smtClean="0"/>
              <a:t>gezondheid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goede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plek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geven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deze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documenten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Waarom</a:t>
            </a:r>
            <a:r>
              <a:rPr lang="en-US" baseline="0" dirty="0" smtClean="0"/>
              <a:t>: rode </a:t>
            </a:r>
            <a:r>
              <a:rPr lang="en-US" baseline="0" dirty="0" err="1" smtClean="0"/>
              <a:t>lijn</a:t>
            </a:r>
            <a:r>
              <a:rPr lang="en-US" baseline="0" dirty="0" smtClean="0"/>
              <a:t> hele </a:t>
            </a:r>
            <a:r>
              <a:rPr lang="en-US" baseline="0" dirty="0" err="1" smtClean="0"/>
              <a:t>presentatie</a:t>
            </a:r>
            <a:r>
              <a:rPr lang="en-US" baseline="0" dirty="0" smtClean="0"/>
              <a:t>: GEZONDHEIDBEVORDEREN DOOR OMGEVING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914EFE-E986-4BB1-A442-0E9D87BE044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1156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Voorbeeld</a:t>
            </a:r>
            <a:r>
              <a:rPr lang="en-US" dirty="0" smtClean="0"/>
              <a:t> van </a:t>
            </a:r>
            <a:r>
              <a:rPr lang="en-US" dirty="0" err="1" smtClean="0"/>
              <a:t>Binnenstad</a:t>
            </a:r>
            <a:endParaRPr lang="en-US" dirty="0" smtClean="0"/>
          </a:p>
          <a:p>
            <a:pPr marL="172564" indent="-172564">
              <a:buFont typeface="Wingdings"/>
              <a:buChar char="à"/>
            </a:pPr>
            <a:r>
              <a:rPr lang="en-US" dirty="0" err="1" smtClean="0">
                <a:sym typeface="Wingdings" panose="05000000000000000000" pitchFamily="2" charset="2"/>
              </a:rPr>
              <a:t>Wat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zien</a:t>
            </a:r>
            <a:r>
              <a:rPr lang="en-US" baseline="0" dirty="0" smtClean="0">
                <a:sym typeface="Wingdings" panose="05000000000000000000" pitchFamily="2" charset="2"/>
              </a:rPr>
              <a:t> we?</a:t>
            </a:r>
            <a:endParaRPr lang="nl-NL" baseline="0" dirty="0" smtClean="0">
              <a:sym typeface="Wingdings" panose="05000000000000000000" pitchFamily="2" charset="2"/>
            </a:endParaRPr>
          </a:p>
          <a:p>
            <a:pPr marL="172564" indent="-172564">
              <a:buFont typeface="Wingdings"/>
              <a:buChar char="à"/>
            </a:pPr>
            <a:r>
              <a:rPr lang="nl-NL" baseline="0" dirty="0" smtClean="0">
                <a:sym typeface="Wingdings" panose="05000000000000000000" pitchFamily="2" charset="2"/>
              </a:rPr>
              <a:t>Wat betekent dit, wanneer er voor alle wijken zo’n figuur ligt. Er komt maar 1 omgevingsplan. </a:t>
            </a:r>
          </a:p>
          <a:p>
            <a:pPr marL="172564" indent="-172564">
              <a:buFont typeface="Wingdings"/>
              <a:buChar char="à"/>
            </a:pPr>
            <a:r>
              <a:rPr lang="nl-NL" baseline="0" dirty="0" smtClean="0">
                <a:sym typeface="Wingdings" panose="05000000000000000000" pitchFamily="2" charset="2"/>
              </a:rPr>
              <a:t>Uitleggen dat wanneer </a:t>
            </a:r>
            <a:r>
              <a:rPr lang="nl-NL" baseline="0" dirty="0" err="1" smtClean="0">
                <a:sym typeface="Wingdings" panose="05000000000000000000" pitchFamily="2" charset="2"/>
              </a:rPr>
              <a:t>quickscan</a:t>
            </a:r>
            <a:r>
              <a:rPr lang="nl-NL" baseline="0" dirty="0" smtClean="0">
                <a:sym typeface="Wingdings" panose="05000000000000000000" pitchFamily="2" charset="2"/>
              </a:rPr>
              <a:t> klaar is, dan eerst bij collega’s neerleggen en analyseren en conclusie trekken.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914EFE-E986-4BB1-A442-0E9D87BE044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8268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Al iets over uitkomsten zeggen en hoe </a:t>
            </a:r>
            <a:r>
              <a:rPr lang="nl-NL" baseline="0" dirty="0" smtClean="0"/>
              <a:t>welke strategie </a:t>
            </a:r>
            <a:r>
              <a:rPr lang="nl-NL" baseline="0" smtClean="0"/>
              <a:t>we hierbij kunnen toepassen?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914EFE-E986-4BB1-A442-0E9D87BE044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8035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61602" y="6458172"/>
            <a:ext cx="11221953" cy="320676"/>
          </a:xfrm>
        </p:spPr>
        <p:txBody>
          <a:bodyPr/>
          <a:lstStyle/>
          <a:p>
            <a:r>
              <a:rPr lang="nl-NL"/>
              <a:t>REGIONALE BIJEENKOMST 15 januari 2015</a:t>
            </a:r>
            <a:endParaRPr lang="nl-NL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49650" y="2264097"/>
            <a:ext cx="11233635" cy="3913105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</p:txBody>
      </p:sp>
    </p:spTree>
    <p:extLst>
      <p:ext uri="{BB962C8B-B14F-4D97-AF65-F5344CB8AC3E}">
        <p14:creationId xmlns:p14="http://schemas.microsoft.com/office/powerpoint/2010/main" val="1771996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02" name="Rectangle 26"/>
          <p:cNvSpPr>
            <a:spLocks noChangeArrowheads="1"/>
          </p:cNvSpPr>
          <p:nvPr/>
        </p:nvSpPr>
        <p:spPr bwMode="auto">
          <a:xfrm>
            <a:off x="1" y="5801194"/>
            <a:ext cx="12192000" cy="1056807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sz="1999"/>
          </a:p>
        </p:txBody>
      </p:sp>
      <p:pic>
        <p:nvPicPr>
          <p:cNvPr id="50207" name="Picture 3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2" y="5986463"/>
            <a:ext cx="157056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0768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3_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>
            <a:normAutofit/>
          </a:bodyPr>
          <a:lstStyle>
            <a:lvl1pPr>
              <a:defRPr sz="1199"/>
            </a:lvl1pPr>
            <a:lvl2pPr>
              <a:defRPr sz="1199"/>
            </a:lvl2pPr>
            <a:lvl3pPr>
              <a:defRPr sz="1199"/>
            </a:lvl3pPr>
            <a:lvl4pPr>
              <a:defRPr sz="1199"/>
            </a:lvl4pPr>
            <a:lvl5pPr>
              <a:defRPr sz="1199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>
            <a:normAutofit/>
          </a:bodyPr>
          <a:lstStyle>
            <a:lvl1pPr>
              <a:defRPr sz="1199"/>
            </a:lvl1pPr>
            <a:lvl2pPr>
              <a:defRPr sz="1199"/>
            </a:lvl2pPr>
            <a:lvl3pPr>
              <a:defRPr sz="1199"/>
            </a:lvl3pPr>
            <a:lvl4pPr>
              <a:defRPr sz="1199"/>
            </a:lvl4pPr>
            <a:lvl5pPr>
              <a:defRPr sz="1199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15733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0"/>
          </p:nvPr>
        </p:nvSpPr>
        <p:spPr>
          <a:xfrm>
            <a:off x="883201" y="2250000"/>
            <a:ext cx="10425600" cy="364320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177363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4" descr="hrdwij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232217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5" descr="Gemeentelogo kleur 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400" y="6088063"/>
            <a:ext cx="279611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09600" y="3733800"/>
            <a:ext cx="8128000" cy="381000"/>
          </a:xfrm>
          <a:prstGeom prst="rect">
            <a:avLst/>
          </a:prstGeom>
        </p:spPr>
        <p:txBody>
          <a:bodyPr vert="horz" lIns="144000"/>
          <a:lstStyle>
            <a:lvl1pPr>
              <a:buNone/>
              <a:defRPr sz="1900" b="1" baseline="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defRPr sz="1900" b="1">
                <a:solidFill>
                  <a:schemeClr val="bg1"/>
                </a:solidFill>
                <a:latin typeface="Arial"/>
                <a:cs typeface="Arial"/>
              </a:defRPr>
            </a:lvl2pPr>
            <a:lvl3pPr>
              <a:defRPr sz="1900" b="1">
                <a:solidFill>
                  <a:schemeClr val="bg1"/>
                </a:solidFill>
                <a:latin typeface="Arial"/>
                <a:cs typeface="Arial"/>
              </a:defRPr>
            </a:lvl3pPr>
            <a:lvl4pPr>
              <a:defRPr sz="1900" b="1">
                <a:solidFill>
                  <a:schemeClr val="bg1"/>
                </a:solidFill>
                <a:latin typeface="Arial"/>
                <a:cs typeface="Arial"/>
              </a:defRPr>
            </a:lvl4pPr>
            <a:lvl5pPr>
              <a:defRPr sz="1900" b="1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tekst 3"/>
          <p:cNvSpPr>
            <a:spLocks noGrp="1"/>
          </p:cNvSpPr>
          <p:nvPr>
            <p:ph type="body" sz="quarter" idx="11"/>
          </p:nvPr>
        </p:nvSpPr>
        <p:spPr>
          <a:xfrm>
            <a:off x="609600" y="4114800"/>
            <a:ext cx="8128000" cy="609600"/>
          </a:xfrm>
          <a:prstGeom prst="rect">
            <a:avLst/>
          </a:prstGeom>
        </p:spPr>
        <p:txBody>
          <a:bodyPr vert="horz" tIns="0" bIns="0"/>
          <a:lstStyle>
            <a:lvl1pPr>
              <a:buNone/>
              <a:defRPr sz="3800" b="0" i="1" baseline="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defRPr sz="1900" b="1">
                <a:solidFill>
                  <a:schemeClr val="bg1"/>
                </a:solidFill>
                <a:latin typeface="Arial"/>
                <a:cs typeface="Arial"/>
              </a:defRPr>
            </a:lvl2pPr>
            <a:lvl3pPr>
              <a:defRPr sz="1900" b="1">
                <a:solidFill>
                  <a:schemeClr val="bg1"/>
                </a:solidFill>
                <a:latin typeface="Arial"/>
                <a:cs typeface="Arial"/>
              </a:defRPr>
            </a:lvl3pPr>
            <a:lvl4pPr>
              <a:defRPr sz="1900" b="1">
                <a:solidFill>
                  <a:schemeClr val="bg1"/>
                </a:solidFill>
                <a:latin typeface="Arial"/>
                <a:cs typeface="Arial"/>
              </a:defRPr>
            </a:lvl4pPr>
            <a:lvl5pPr>
              <a:defRPr sz="1900" b="1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539912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3"/>
          </p:nvPr>
        </p:nvSpPr>
        <p:spPr>
          <a:xfrm>
            <a:off x="812800" y="457200"/>
            <a:ext cx="10261600" cy="304800"/>
          </a:xfrm>
          <a:prstGeom prst="rect">
            <a:avLst/>
          </a:prstGeom>
        </p:spPr>
        <p:txBody>
          <a:bodyPr vert="horz" wrap="none" tIns="0" bIns="0" anchor="t" anchorCtr="0"/>
          <a:lstStyle>
            <a:lvl1pPr>
              <a:buNone/>
              <a:defRPr sz="2000" b="1" baseline="0">
                <a:solidFill>
                  <a:srgbClr val="00387B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12" name="Tijdelijke aanduiding voor tekst 10"/>
          <p:cNvSpPr>
            <a:spLocks noGrp="1"/>
          </p:cNvSpPr>
          <p:nvPr>
            <p:ph type="body" sz="quarter" idx="14"/>
          </p:nvPr>
        </p:nvSpPr>
        <p:spPr>
          <a:xfrm>
            <a:off x="812800" y="762000"/>
            <a:ext cx="10261600" cy="533400"/>
          </a:xfrm>
          <a:prstGeom prst="rect">
            <a:avLst/>
          </a:prstGeom>
        </p:spPr>
        <p:txBody>
          <a:bodyPr vert="horz" wrap="none" tIns="0" bIns="0" anchor="t" anchorCtr="0"/>
          <a:lstStyle>
            <a:lvl1pPr>
              <a:buNone/>
              <a:defRPr sz="3800" b="0" i="1" baseline="0">
                <a:solidFill>
                  <a:srgbClr val="00387B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5"/>
          </p:nvPr>
        </p:nvSpPr>
        <p:spPr>
          <a:xfrm>
            <a:off x="812800" y="1600200"/>
            <a:ext cx="10261600" cy="4724400"/>
          </a:xfrm>
          <a:prstGeom prst="rect">
            <a:avLst/>
          </a:prstGeom>
        </p:spPr>
        <p:txBody>
          <a:bodyPr vert="horz"/>
          <a:lstStyle>
            <a:lvl1pPr>
              <a:buFont typeface="Arial"/>
              <a:buNone/>
              <a:defRPr sz="1600" baseline="0">
                <a:latin typeface="Arial"/>
                <a:cs typeface="Arial"/>
              </a:defRPr>
            </a:lvl1pPr>
            <a:lvl2pPr>
              <a:buFont typeface="Arial"/>
              <a:buChar char="•"/>
              <a:defRPr sz="2400">
                <a:latin typeface="Arial"/>
                <a:cs typeface="Arial"/>
              </a:defRPr>
            </a:lvl2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2658061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4294" y="2539144"/>
            <a:ext cx="8673707" cy="2087936"/>
          </a:xfrm>
        </p:spPr>
        <p:txBody>
          <a:bodyPr anchor="t" anchorCtr="0">
            <a:normAutofit/>
          </a:bodyPr>
          <a:lstStyle>
            <a:lvl1pPr algn="l">
              <a:lnSpc>
                <a:spcPts val="5399"/>
              </a:lnSpc>
              <a:defRPr sz="4319" b="0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29695" y="6206438"/>
            <a:ext cx="9359505" cy="320676"/>
          </a:xfrm>
        </p:spPr>
        <p:txBody>
          <a:bodyPr/>
          <a:lstStyle>
            <a:lvl1pPr>
              <a:lnSpc>
                <a:spcPct val="100000"/>
              </a:lnSpc>
              <a:defRPr sz="1620"/>
            </a:lvl1pPr>
          </a:lstStyle>
          <a:p>
            <a:r>
              <a:rPr lang="nl-NL"/>
              <a:t>REGIONALE BIJEENKOMST 15 januari 2015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61494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802" y="1571348"/>
            <a:ext cx="5569999" cy="692460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7963" y="2263807"/>
            <a:ext cx="5581838" cy="3913156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REGIONALE BIJEENKOMST 15 januari 2015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396085" y="1892700"/>
            <a:ext cx="5203367" cy="3733974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1603614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Logo'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449803" y="2263807"/>
            <a:ext cx="11233755" cy="3913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617083" rtl="0" eaLnBrk="1" fontAlgn="auto" latinLnBrk="0" hangingPunct="1">
              <a:lnSpc>
                <a:spcPts val="19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 marL="159984" marR="0" indent="-159984" algn="l" defTabSz="617083" rtl="0" eaLnBrk="1" fontAlgn="auto" latinLnBrk="0" hangingPunct="1">
              <a:lnSpc>
                <a:spcPts val="19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lvl2pPr>
          </a:lstStyle>
          <a:p>
            <a:pPr marL="0" marR="0" lvl="0" indent="0" algn="l" defTabSz="617083" rtl="0" eaLnBrk="1" fontAlgn="auto" latinLnBrk="0" hangingPunct="1">
              <a:lnSpc>
                <a:spcPts val="19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44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Klik om de modelstijlen te bewerken</a:t>
            </a:r>
          </a:p>
          <a:p>
            <a:pPr marL="0" marR="0" lvl="1" indent="0" algn="l" defTabSz="617083" rtl="0" eaLnBrk="1" fontAlgn="auto" latinLnBrk="0" hangingPunct="1">
              <a:lnSpc>
                <a:spcPts val="19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44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Tweede niveau</a:t>
            </a:r>
          </a:p>
        </p:txBody>
      </p:sp>
    </p:spTree>
    <p:extLst>
      <p:ext uri="{BB962C8B-B14F-4D97-AF65-F5344CB8AC3E}">
        <p14:creationId xmlns:p14="http://schemas.microsoft.com/office/powerpoint/2010/main" val="4138820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REGIONALE BIJEENKOMST 15 januari 2015</a:t>
            </a:r>
            <a:endParaRPr lang="nl-NL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49650" y="1571348"/>
            <a:ext cx="11233635" cy="4605854"/>
          </a:xfrm>
          <a:noFill/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</p:txBody>
      </p:sp>
    </p:spTree>
    <p:extLst>
      <p:ext uri="{BB962C8B-B14F-4D97-AF65-F5344CB8AC3E}">
        <p14:creationId xmlns:p14="http://schemas.microsoft.com/office/powerpoint/2010/main" val="2427261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Helemaal 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7856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zonder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883201" y="2250000"/>
            <a:ext cx="10425600" cy="3643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570398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0"/>
          </p:nvPr>
        </p:nvSpPr>
        <p:spPr>
          <a:xfrm>
            <a:off x="883201" y="2250000"/>
            <a:ext cx="10425600" cy="36432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79546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989676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gi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9800" y="1571348"/>
            <a:ext cx="11233755" cy="6924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9803" y="2263807"/>
            <a:ext cx="11233755" cy="3913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602" y="6458172"/>
            <a:ext cx="11221953" cy="3206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 cap="all" baseline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nl-NL"/>
              <a:t>REGIONALE BIJEENKOMST 15 januari 2015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9158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4" r:id="rId12"/>
  </p:sldLayoutIdLst>
  <p:hf sldNum="0" hdr="0" ftr="0" dt="0"/>
  <p:txStyles>
    <p:titleStyle>
      <a:lvl1pPr algn="l" defTabSz="617083" rtl="0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17083" rtl="0" eaLnBrk="1" latinLnBrk="0" hangingPunct="1">
        <a:lnSpc>
          <a:spcPts val="1980"/>
        </a:lnSpc>
        <a:spcBef>
          <a:spcPts val="0"/>
        </a:spcBef>
        <a:buFont typeface="Arial" panose="020B0604020202020204" pitchFamily="34" charset="0"/>
        <a:buNone/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159984" indent="-159984" algn="l" defTabSz="617083" rtl="0" eaLnBrk="1" latinLnBrk="0" hangingPunct="1">
        <a:lnSpc>
          <a:spcPts val="1980"/>
        </a:lnSpc>
        <a:spcBef>
          <a:spcPts val="0"/>
        </a:spcBef>
        <a:buFontTx/>
        <a:buBlip>
          <a:blip r:embed="rId15"/>
        </a:buBlip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318541" indent="-159984" algn="l" defTabSz="617083" rtl="0" eaLnBrk="1" latinLnBrk="0" hangingPunct="1">
        <a:lnSpc>
          <a:spcPts val="1980"/>
        </a:lnSpc>
        <a:spcBef>
          <a:spcPts val="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487096" indent="-168555" algn="l" defTabSz="617083" rtl="0" eaLnBrk="1" latinLnBrk="0" hangingPunct="1">
        <a:lnSpc>
          <a:spcPts val="1980"/>
        </a:lnSpc>
        <a:spcBef>
          <a:spcPts val="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645651" indent="-158556" algn="l" defTabSz="617083" rtl="0" eaLnBrk="1" latinLnBrk="0" hangingPunct="1">
        <a:lnSpc>
          <a:spcPts val="1980"/>
        </a:lnSpc>
        <a:spcBef>
          <a:spcPts val="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696978" indent="-154271" algn="l" defTabSz="617083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2005519" indent="-154271" algn="l" defTabSz="617083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314061" indent="-154271" algn="l" defTabSz="617083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622602" indent="-154271" algn="l" defTabSz="617083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17083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1pPr>
      <a:lvl2pPr marL="308541" algn="l" defTabSz="617083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2pPr>
      <a:lvl3pPr marL="617083" algn="l" defTabSz="617083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3pPr>
      <a:lvl4pPr marL="925624" algn="l" defTabSz="617083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4pPr>
      <a:lvl5pPr marL="1234166" algn="l" defTabSz="617083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5pPr>
      <a:lvl6pPr marL="1542707" algn="l" defTabSz="617083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1851249" algn="l" defTabSz="617083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159790" algn="l" defTabSz="617083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468331" algn="l" defTabSz="617083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951" y="-534988"/>
            <a:ext cx="8966200" cy="504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Afbeelding 7" descr="Gemeentelogo kleur 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943601"/>
            <a:ext cx="3608917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1" t="4375" r="13265" b="8747"/>
          <a:stretch/>
        </p:blipFill>
        <p:spPr>
          <a:xfrm>
            <a:off x="9196800" y="3078000"/>
            <a:ext cx="2784000" cy="21456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49400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al 6"/>
          <p:cNvSpPr/>
          <p:nvPr/>
        </p:nvSpPr>
        <p:spPr>
          <a:xfrm>
            <a:off x="2844800" y="5715000"/>
            <a:ext cx="18288000" cy="12496800"/>
          </a:xfrm>
          <a:prstGeom prst="ellipse">
            <a:avLst/>
          </a:prstGeom>
          <a:solidFill>
            <a:srgbClr val="0065A7"/>
          </a:solidFill>
          <a:ln w="152400">
            <a:solidFill>
              <a:srgbClr val="D1D1D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1800" dirty="0"/>
          </a:p>
        </p:txBody>
      </p:sp>
      <p:pic>
        <p:nvPicPr>
          <p:cNvPr id="3075" name="Afbeelding 9" descr="Gemeentelogo kleur 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1" y="6088063"/>
            <a:ext cx="27813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4654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1816639" y="1951786"/>
            <a:ext cx="8601880" cy="117796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nl-NL" sz="4859" b="1" dirty="0">
                <a:solidFill>
                  <a:srgbClr val="003869"/>
                </a:solidFill>
                <a:cs typeface="Arial" panose="020B0604020202020204" pitchFamily="34" charset="0"/>
              </a:rPr>
              <a:t>Wat breng jij mee aan tafel bij de Omgevingswet?</a:t>
            </a:r>
            <a:endParaRPr lang="nl-NL" sz="2879" b="1" dirty="0">
              <a:solidFill>
                <a:srgbClr val="003869"/>
              </a:solidFill>
              <a:cs typeface="Arial" panose="020B0604020202020204" pitchFamily="34" charset="0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06" y="4769636"/>
            <a:ext cx="1617303" cy="64654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85" y="4726043"/>
            <a:ext cx="2850878" cy="1061048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1887196" y="3912924"/>
            <a:ext cx="825359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88"/>
            <a:r>
              <a:rPr lang="nl-NL" sz="2160" b="1" i="1" dirty="0">
                <a:solidFill>
                  <a:srgbClr val="003869"/>
                </a:solidFill>
                <a:latin typeface="Arial"/>
              </a:rPr>
              <a:t>Studiedag Gezond in… 13 november 2019</a:t>
            </a:r>
          </a:p>
        </p:txBody>
      </p:sp>
    </p:spTree>
    <p:extLst>
      <p:ext uri="{BB962C8B-B14F-4D97-AF65-F5344CB8AC3E}">
        <p14:creationId xmlns:p14="http://schemas.microsoft.com/office/powerpoint/2010/main" val="4699572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/>
            <a:r>
              <a:rPr lang="nl-NL" altLang="nl-NL" dirty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ＭＳ Ｐゴシック" pitchFamily="34" charset="-128"/>
                <a:cs typeface="Arial" charset="0"/>
              </a:rPr>
              <a:t>De Omgevingswet en Gezondheid</a:t>
            </a:r>
          </a:p>
          <a:p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sz="2400" b="1" i="0" dirty="0">
                <a:solidFill>
                  <a:schemeClr val="tx1"/>
                </a:solidFill>
              </a:rPr>
              <a:t> </a:t>
            </a:r>
            <a:endParaRPr lang="nl-NL" sz="2400" b="1" i="0" dirty="0">
              <a:solidFill>
                <a:schemeClr val="tx1"/>
              </a:solidFill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 algn="ctr"/>
            <a:r>
              <a:rPr lang="en-US" sz="2400" b="1" dirty="0" err="1">
                <a:solidFill>
                  <a:srgbClr val="00387B"/>
                </a:solidFill>
              </a:rPr>
              <a:t>Gezondheid</a:t>
            </a:r>
            <a:r>
              <a:rPr lang="en-US" sz="2400" b="1" dirty="0">
                <a:solidFill>
                  <a:srgbClr val="00387B"/>
                </a:solidFill>
              </a:rPr>
              <a:t> in </a:t>
            </a:r>
            <a:r>
              <a:rPr lang="en-US" sz="2400" b="1" dirty="0" err="1">
                <a:solidFill>
                  <a:srgbClr val="00387B"/>
                </a:solidFill>
              </a:rPr>
              <a:t>relatie</a:t>
            </a:r>
            <a:r>
              <a:rPr lang="en-US" sz="2400" b="1" dirty="0">
                <a:solidFill>
                  <a:srgbClr val="00387B"/>
                </a:solidFill>
              </a:rPr>
              <a:t> tot de </a:t>
            </a:r>
            <a:r>
              <a:rPr lang="en-US" sz="2400" b="1" dirty="0" err="1">
                <a:solidFill>
                  <a:srgbClr val="00387B"/>
                </a:solidFill>
              </a:rPr>
              <a:t>Omgevingswet</a:t>
            </a:r>
            <a:endParaRPr lang="nl-NL" sz="2400" b="1" dirty="0">
              <a:solidFill>
                <a:srgbClr val="00387B"/>
              </a:solidFill>
            </a:endParaRPr>
          </a:p>
          <a:p>
            <a:endParaRPr lang="en-US" dirty="0" smtClean="0"/>
          </a:p>
          <a:p>
            <a:r>
              <a:rPr lang="en-US" dirty="0" smtClean="0"/>
              <a:t>Karen van der </a:t>
            </a:r>
            <a:r>
              <a:rPr lang="en-US" dirty="0" err="1" smtClean="0"/>
              <a:t>Schot</a:t>
            </a:r>
            <a:r>
              <a:rPr lang="en-US" dirty="0" smtClean="0"/>
              <a:t> – </a:t>
            </a:r>
            <a:r>
              <a:rPr lang="en-US" dirty="0" err="1" smtClean="0"/>
              <a:t>Adviseur</a:t>
            </a:r>
            <a:r>
              <a:rPr lang="en-US" dirty="0" smtClean="0"/>
              <a:t> </a:t>
            </a:r>
            <a:r>
              <a:rPr lang="en-US" dirty="0" err="1" smtClean="0"/>
              <a:t>ruimte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Inhoud</a:t>
            </a:r>
            <a:r>
              <a:rPr lang="en-US" dirty="0" smtClean="0"/>
              <a:t> </a:t>
            </a:r>
            <a:r>
              <a:rPr lang="en-US" dirty="0" err="1" smtClean="0"/>
              <a:t>presentatie</a:t>
            </a:r>
            <a:r>
              <a:rPr lang="en-US" dirty="0" smtClean="0"/>
              <a:t>:</a:t>
            </a:r>
          </a:p>
          <a:p>
            <a:pPr>
              <a:buFont typeface="+mj-lt"/>
              <a:buAutoNum type="arabicPeriod"/>
            </a:pPr>
            <a:r>
              <a:rPr lang="en-US" dirty="0" err="1" smtClean="0"/>
              <a:t>Inleiding</a:t>
            </a:r>
            <a:endParaRPr lang="en-US" dirty="0" smtClean="0"/>
          </a:p>
          <a:p>
            <a:pPr>
              <a:buFont typeface="+mj-lt"/>
              <a:buAutoNum type="arabicPeriod"/>
            </a:pPr>
            <a:r>
              <a:rPr lang="en-US" dirty="0" err="1" smtClean="0"/>
              <a:t>Leerking</a:t>
            </a:r>
            <a:r>
              <a:rPr lang="en-US" dirty="0" smtClean="0"/>
              <a:t> </a:t>
            </a:r>
            <a:r>
              <a:rPr lang="en-US" dirty="0" err="1" smtClean="0"/>
              <a:t>gezondheid</a:t>
            </a:r>
            <a:r>
              <a:rPr lang="en-US" dirty="0" smtClean="0"/>
              <a:t> en </a:t>
            </a:r>
            <a:r>
              <a:rPr lang="en-US" dirty="0" err="1" smtClean="0"/>
              <a:t>ruimte</a:t>
            </a:r>
            <a:endParaRPr lang="en-US" dirty="0" smtClean="0"/>
          </a:p>
          <a:p>
            <a:pPr>
              <a:buFont typeface="+mj-lt"/>
              <a:buAutoNum type="arabicPeriod"/>
            </a:pPr>
            <a:r>
              <a:rPr lang="en-US" dirty="0" smtClean="0"/>
              <a:t>Plan van </a:t>
            </a:r>
            <a:r>
              <a:rPr lang="en-US" dirty="0" err="1" smtClean="0"/>
              <a:t>aanpak</a:t>
            </a:r>
            <a:r>
              <a:rPr lang="en-US" dirty="0" smtClean="0"/>
              <a:t> </a:t>
            </a:r>
            <a:r>
              <a:rPr lang="en-US" dirty="0" err="1" smtClean="0"/>
              <a:t>Harderwijk</a:t>
            </a:r>
            <a:endParaRPr lang="en-US" dirty="0" smtClean="0"/>
          </a:p>
          <a:p>
            <a:pPr>
              <a:buFont typeface="+mj-lt"/>
              <a:buAutoNum type="arabicPeriod"/>
            </a:pPr>
            <a:r>
              <a:rPr lang="en-US" dirty="0" smtClean="0"/>
              <a:t>Stand van </a:t>
            </a:r>
            <a:r>
              <a:rPr lang="en-US" dirty="0" err="1" smtClean="0"/>
              <a:t>zaken</a:t>
            </a:r>
            <a:endParaRPr lang="en-US" dirty="0" smtClean="0"/>
          </a:p>
          <a:p>
            <a:pPr>
              <a:buFont typeface="+mj-lt"/>
              <a:buAutoNum type="arabicPeriod"/>
            </a:pPr>
            <a:r>
              <a:rPr lang="en-US" dirty="0" err="1" smtClean="0"/>
              <a:t>Leerpunten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2843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quarter" idx="15"/>
          </p:nvPr>
        </p:nvSpPr>
        <p:spPr>
          <a:xfrm>
            <a:off x="2133600" y="1196752"/>
            <a:ext cx="7696200" cy="4724400"/>
          </a:xfrm>
        </p:spPr>
        <p:txBody>
          <a:bodyPr/>
          <a:lstStyle/>
          <a:p>
            <a:pPr>
              <a:defRPr/>
            </a:pPr>
            <a:r>
              <a:rPr lang="nl-NL" sz="2800" b="1" dirty="0">
                <a:solidFill>
                  <a:srgbClr val="00387B"/>
                </a:solidFill>
              </a:rPr>
              <a:t>Inleiding</a:t>
            </a:r>
          </a:p>
          <a:p>
            <a:pPr>
              <a:defRPr/>
            </a:pPr>
            <a:endParaRPr lang="nl-NL" sz="2400" b="1" dirty="0"/>
          </a:p>
          <a:p>
            <a:pPr>
              <a:defRPr/>
            </a:pPr>
            <a:r>
              <a:rPr lang="nl-NL" sz="2400" b="1" dirty="0"/>
              <a:t>Hoe het begon… </a:t>
            </a:r>
          </a:p>
          <a:p>
            <a:pPr>
              <a:defRPr/>
            </a:pPr>
            <a:endParaRPr lang="nl-NL" sz="2400" b="1" dirty="0"/>
          </a:p>
          <a:p>
            <a:pPr>
              <a:defRPr/>
            </a:pPr>
            <a:r>
              <a:rPr lang="nl-NL" sz="2400" b="1" dirty="0"/>
              <a:t>Ruimte en Samenleving in contact met elkaar</a:t>
            </a:r>
          </a:p>
          <a:p>
            <a:pPr>
              <a:defRPr/>
            </a:pPr>
            <a:endParaRPr lang="nl-NL" sz="2400" b="1" dirty="0"/>
          </a:p>
          <a:p>
            <a:pPr>
              <a:defRPr/>
            </a:pPr>
            <a:r>
              <a:rPr lang="nl-NL" sz="2400" b="1" dirty="0"/>
              <a:t>Wat zegt Omgevingswet over gezondheid?</a:t>
            </a:r>
            <a:br>
              <a:rPr lang="nl-NL" sz="2400" b="1" dirty="0"/>
            </a:br>
            <a:endParaRPr lang="nl-NL" sz="1800" dirty="0"/>
          </a:p>
        </p:txBody>
      </p:sp>
      <p:sp>
        <p:nvSpPr>
          <p:cNvPr id="5" name="Tijdelijke aanduiding voor tekst 9"/>
          <p:cNvSpPr>
            <a:spLocks noGrp="1"/>
          </p:cNvSpPr>
          <p:nvPr>
            <p:ph type="body" sz="quarter" idx="13"/>
          </p:nvPr>
        </p:nvSpPr>
        <p:spPr bwMode="auto">
          <a:xfrm>
            <a:off x="2133600" y="457200"/>
            <a:ext cx="76962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0" rIns="91440" bIns="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nl-NL" altLang="nl-NL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ＭＳ Ｐゴシック" pitchFamily="34" charset="-128"/>
                <a:cs typeface="Arial" charset="0"/>
              </a:rPr>
              <a:t>De Omgevingswet en Gezondheid</a:t>
            </a:r>
          </a:p>
          <a:p>
            <a:pPr eaLnBrk="1" hangingPunct="1"/>
            <a:endParaRPr lang="nl-NL" altLang="nl-NL" dirty="0" smtClean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06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jdelijke aanduiding voor tekst 9"/>
          <p:cNvSpPr>
            <a:spLocks noGrp="1"/>
          </p:cNvSpPr>
          <p:nvPr>
            <p:ph type="body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0" rIns="91440" bIns="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nl-NL" altLang="nl-NL" dirty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ＭＳ Ｐゴシック" pitchFamily="34" charset="-128"/>
                <a:cs typeface="Arial" charset="0"/>
              </a:rPr>
              <a:t>De Omgevingswet en Gezondheid</a:t>
            </a:r>
          </a:p>
          <a:p>
            <a:pPr eaLnBrk="1" hangingPunct="1"/>
            <a:endParaRPr lang="nl-NL" altLang="nl-NL" dirty="0" smtClean="0">
              <a:solidFill>
                <a:schemeClr val="accent1">
                  <a:lumMod val="60000"/>
                  <a:lumOff val="40000"/>
                </a:schemeClr>
              </a:solidFill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endParaRPr lang="nl-NL" altLang="nl-NL" dirty="0" smtClean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8195" name="Tijdelijke aanduiding voor tekst 10"/>
          <p:cNvSpPr>
            <a:spLocks noGrp="1"/>
          </p:cNvSpPr>
          <p:nvPr>
            <p:ph type="body" sz="quarter" idx="14"/>
          </p:nvPr>
        </p:nvSpPr>
        <p:spPr bwMode="auto">
          <a:xfrm>
            <a:off x="2123970" y="908720"/>
            <a:ext cx="7696200" cy="53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0" rIns="91440" bIns="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nl-NL" altLang="nl-NL" sz="2800" b="1" i="0" dirty="0">
                <a:latin typeface="Arial" charset="0"/>
                <a:ea typeface="ＭＳ Ｐゴシック" pitchFamily="34" charset="-128"/>
                <a:cs typeface="Arial" charset="0"/>
              </a:rPr>
              <a:t>Leerkring gezondheid en ruimte</a:t>
            </a:r>
          </a:p>
        </p:txBody>
      </p:sp>
      <p:sp>
        <p:nvSpPr>
          <p:cNvPr id="8196" name="Tijdelijke aanduiding voor tekst 11"/>
          <p:cNvSpPr>
            <a:spLocks noGrp="1"/>
          </p:cNvSpPr>
          <p:nvPr>
            <p:ph type="body" sz="quarter" idx="15"/>
          </p:nvPr>
        </p:nvSpPr>
        <p:spPr bwMode="auto">
          <a:xfrm>
            <a:off x="2133601" y="1374638"/>
            <a:ext cx="8192123" cy="457464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00050" lvl="1" indent="0">
              <a:buNone/>
            </a:pPr>
            <a:endParaRPr lang="nl-NL" altLang="nl-NL" sz="18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400050" lvl="1" indent="0">
              <a:buNone/>
            </a:pPr>
            <a:r>
              <a:rPr lang="nl-NL" altLang="nl-NL" dirty="0" smtClean="0">
                <a:latin typeface="Arial" charset="0"/>
                <a:ea typeface="ＭＳ Ｐゴシック" pitchFamily="34" charset="-128"/>
                <a:cs typeface="Arial" charset="0"/>
              </a:rPr>
              <a:t>Drie strategieën:</a:t>
            </a:r>
          </a:p>
          <a:p>
            <a:pPr lvl="1" indent="-342900">
              <a:buFont typeface="+mj-lt"/>
              <a:buAutoNum type="arabicPeriod"/>
            </a:pPr>
            <a:r>
              <a:rPr lang="nl-NL" altLang="nl-NL" sz="1800" b="1" i="1" dirty="0">
                <a:latin typeface="Arial" charset="0"/>
                <a:ea typeface="ＭＳ Ｐゴシック" pitchFamily="34" charset="-128"/>
                <a:cs typeface="Arial" charset="0"/>
              </a:rPr>
              <a:t>Gezondheid centraal</a:t>
            </a:r>
          </a:p>
          <a:p>
            <a:pPr lvl="1" indent="-342900">
              <a:buFont typeface="+mj-lt"/>
              <a:buAutoNum type="arabicPeriod"/>
            </a:pPr>
            <a:r>
              <a:rPr lang="nl-NL" altLang="nl-NL" sz="1800" b="1" i="1" dirty="0">
                <a:latin typeface="Arial" charset="0"/>
                <a:ea typeface="ＭＳ Ｐゴシック" pitchFamily="34" charset="-128"/>
                <a:cs typeface="Arial" charset="0"/>
              </a:rPr>
              <a:t>Eén gezondheidsthema voorop</a:t>
            </a:r>
          </a:p>
          <a:p>
            <a:pPr lvl="1" indent="-342900">
              <a:buFont typeface="+mj-lt"/>
              <a:buAutoNum type="arabicPeriod"/>
            </a:pPr>
            <a:r>
              <a:rPr lang="nl-NL" altLang="nl-NL" sz="1800" b="1" i="1" dirty="0" err="1">
                <a:latin typeface="Arial" charset="0"/>
                <a:ea typeface="ＭＳ Ｐゴシック" pitchFamily="34" charset="-128"/>
                <a:cs typeface="Arial" charset="0"/>
              </a:rPr>
              <a:t>Meekoppelen</a:t>
            </a:r>
            <a:r>
              <a:rPr lang="nl-NL" altLang="nl-NL" sz="1800" b="1" i="1" dirty="0">
                <a:latin typeface="Arial" charset="0"/>
                <a:ea typeface="ＭＳ Ｐゴシック" pitchFamily="34" charset="-128"/>
                <a:cs typeface="Arial" charset="0"/>
              </a:rPr>
              <a:t> van gezondheid</a:t>
            </a:r>
          </a:p>
          <a:p>
            <a:pPr marL="1543050" lvl="3">
              <a:buFontTx/>
              <a:buChar char="-"/>
            </a:pPr>
            <a:endParaRPr lang="nl-NL" altLang="nl-NL" sz="14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1314450" lvl="3" indent="0">
              <a:buNone/>
            </a:pPr>
            <a:endParaRPr lang="nl-NL" altLang="nl-NL" sz="1400" i="1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400050" lvl="1" indent="0">
              <a:buNone/>
            </a:pPr>
            <a:r>
              <a:rPr lang="nl-NL" altLang="nl-NL" dirty="0" smtClean="0">
                <a:latin typeface="Arial" charset="0"/>
                <a:ea typeface="ＭＳ Ｐゴシック" pitchFamily="34" charset="-128"/>
                <a:cs typeface="Arial" charset="0"/>
              </a:rPr>
              <a:t>Geef het tijd en ga in gesprek </a:t>
            </a:r>
          </a:p>
          <a:p>
            <a:pPr marL="400050" lvl="1" indent="0">
              <a:buNone/>
            </a:pPr>
            <a:r>
              <a:rPr lang="nl-NL" altLang="nl-NL" dirty="0" smtClean="0">
                <a:latin typeface="Arial" charset="0"/>
                <a:ea typeface="ＭＳ Ｐゴシック" pitchFamily="34" charset="-128"/>
                <a:cs typeface="Arial" charset="0"/>
              </a:rPr>
              <a:t>met elkaar </a:t>
            </a:r>
          </a:p>
          <a:p>
            <a:pPr marL="400050" lvl="1" indent="0">
              <a:buNone/>
            </a:pPr>
            <a:endParaRPr lang="nl-NL" altLang="nl-NL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400050" lvl="1" indent="0">
              <a:buNone/>
            </a:pPr>
            <a:r>
              <a:rPr lang="nl-NL" altLang="nl-NL" dirty="0" smtClean="0">
                <a:latin typeface="Arial" charset="0"/>
                <a:ea typeface="ＭＳ Ｐゴシック" pitchFamily="34" charset="-128"/>
                <a:cs typeface="Arial" charset="0"/>
              </a:rPr>
              <a:t>Gemeente Utrecht: team gezonde leefomgeving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3" y="2564904"/>
            <a:ext cx="2284869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2" y="3861048"/>
            <a:ext cx="2284869" cy="1163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4733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1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1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1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1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19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19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jdelijke aanduiding voor tekst 2"/>
          <p:cNvSpPr>
            <a:spLocks noGrp="1"/>
          </p:cNvSpPr>
          <p:nvPr>
            <p:ph type="body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0" rIns="91440" bIns="0" numCol="1" anchor="t" anchorCtr="0" compatLnSpc="1">
            <a:prstTxWarp prst="textNoShape">
              <a:avLst/>
            </a:prstTxWarp>
          </a:bodyPr>
          <a:lstStyle/>
          <a:p>
            <a:endParaRPr lang="nl-NL" altLang="nl-NL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endParaRPr lang="nl-NL" altLang="nl-NL" smtClean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18436" name="Tijdelijke aanduiding voor tekst 3"/>
          <p:cNvSpPr>
            <a:spLocks noGrp="1"/>
          </p:cNvSpPr>
          <p:nvPr>
            <p:ph type="body" sz="quarter" idx="15"/>
          </p:nvPr>
        </p:nvSpPr>
        <p:spPr bwMode="auto">
          <a:xfrm>
            <a:off x="2063552" y="1196752"/>
            <a:ext cx="7696200" cy="472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r>
              <a:rPr lang="en-US" altLang="nl-NL" sz="2400" b="1" dirty="0">
                <a:solidFill>
                  <a:srgbClr val="00387B"/>
                </a:solidFill>
                <a:latin typeface="Arial" charset="0"/>
                <a:ea typeface="ＭＳ Ｐゴシック" pitchFamily="34" charset="-128"/>
                <a:cs typeface="Arial" charset="0"/>
              </a:rPr>
              <a:t>Plan van </a:t>
            </a:r>
            <a:r>
              <a:rPr lang="en-US" altLang="nl-NL" sz="2400" b="1" dirty="0" err="1">
                <a:solidFill>
                  <a:srgbClr val="00387B"/>
                </a:solidFill>
                <a:latin typeface="Arial" charset="0"/>
                <a:ea typeface="ＭＳ Ｐゴシック" pitchFamily="34" charset="-128"/>
                <a:cs typeface="Arial" charset="0"/>
              </a:rPr>
              <a:t>Aanpak</a:t>
            </a:r>
            <a:r>
              <a:rPr lang="en-US" altLang="nl-NL" sz="2400" b="1" dirty="0">
                <a:solidFill>
                  <a:srgbClr val="00387B"/>
                </a:solidFill>
                <a:latin typeface="Arial" charset="0"/>
                <a:ea typeface="ＭＳ Ｐゴシック" pitchFamily="34" charset="-128"/>
                <a:cs typeface="Arial" charset="0"/>
              </a:rPr>
              <a:t> </a:t>
            </a:r>
            <a:r>
              <a:rPr lang="en-US" altLang="nl-NL" sz="2400" b="1" dirty="0" err="1">
                <a:solidFill>
                  <a:srgbClr val="00387B"/>
                </a:solidFill>
                <a:latin typeface="Arial" charset="0"/>
                <a:ea typeface="ＭＳ Ｐゴシック" pitchFamily="34" charset="-128"/>
                <a:cs typeface="Arial" charset="0"/>
              </a:rPr>
              <a:t>Harderwijk</a:t>
            </a:r>
            <a:endParaRPr lang="en-US" altLang="nl-NL" sz="2400" b="1" dirty="0">
              <a:solidFill>
                <a:srgbClr val="00387B"/>
              </a:solidFill>
              <a:latin typeface="Arial" charset="0"/>
              <a:ea typeface="ＭＳ Ｐゴシック" pitchFamily="34" charset="-128"/>
              <a:cs typeface="Arial" charset="0"/>
            </a:endParaRPr>
          </a:p>
          <a:p>
            <a:pPr>
              <a:buFont typeface="Wingdings"/>
              <a:buChar char="à"/>
            </a:pPr>
            <a:r>
              <a:rPr lang="en-US" altLang="nl-NL" sz="2400" b="1" dirty="0" err="1">
                <a:latin typeface="Arial" charset="0"/>
                <a:ea typeface="ＭＳ Ｐゴシック" pitchFamily="34" charset="-128"/>
                <a:cs typeface="Arial" charset="0"/>
              </a:rPr>
              <a:t>Strategie</a:t>
            </a:r>
            <a:r>
              <a:rPr lang="en-US" altLang="nl-NL" sz="2400" b="1" dirty="0">
                <a:latin typeface="Arial" charset="0"/>
                <a:ea typeface="ＭＳ Ｐゴシック" pitchFamily="34" charset="-128"/>
                <a:cs typeface="Arial" charset="0"/>
              </a:rPr>
              <a:t> </a:t>
            </a:r>
            <a:r>
              <a:rPr lang="en-US" altLang="nl-NL" sz="2400" b="1" dirty="0" err="1">
                <a:latin typeface="Arial" charset="0"/>
                <a:ea typeface="ＭＳ Ｐゴシック" pitchFamily="34" charset="-128"/>
                <a:cs typeface="Arial" charset="0"/>
              </a:rPr>
              <a:t>bepalen</a:t>
            </a:r>
            <a:r>
              <a:rPr lang="en-US" altLang="nl-NL" sz="2400" b="1" dirty="0">
                <a:latin typeface="Arial" charset="0"/>
                <a:ea typeface="ＭＳ Ｐゴシック" pitchFamily="34" charset="-128"/>
                <a:cs typeface="Arial" charset="0"/>
              </a:rPr>
              <a:t>: </a:t>
            </a:r>
            <a:r>
              <a:rPr lang="en-US" altLang="nl-NL" sz="2400" b="1" dirty="0" err="1">
                <a:latin typeface="Arial" charset="0"/>
                <a:ea typeface="ＭＳ Ｐゴシック" pitchFamily="34" charset="-128"/>
                <a:cs typeface="Arial" charset="0"/>
              </a:rPr>
              <a:t>rol</a:t>
            </a:r>
            <a:r>
              <a:rPr lang="en-US" altLang="nl-NL" sz="2400" b="1" dirty="0">
                <a:latin typeface="Arial" charset="0"/>
                <a:ea typeface="ＭＳ Ｐゴシック" pitchFamily="34" charset="-128"/>
                <a:cs typeface="Arial" charset="0"/>
              </a:rPr>
              <a:t> </a:t>
            </a:r>
            <a:r>
              <a:rPr lang="en-US" altLang="nl-NL" sz="2400" b="1" dirty="0" err="1">
                <a:latin typeface="Arial" charset="0"/>
                <a:ea typeface="ＭＳ Ｐゴシック" pitchFamily="34" charset="-128"/>
                <a:cs typeface="Arial" charset="0"/>
              </a:rPr>
              <a:t>wethouder</a:t>
            </a:r>
            <a:endParaRPr lang="en-US" altLang="nl-NL" sz="2400" b="1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>
              <a:buFont typeface="Wingdings"/>
              <a:buChar char="à"/>
            </a:pPr>
            <a:endParaRPr lang="en-US" altLang="nl-NL" sz="2400" b="1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>
              <a:buFont typeface="Wingdings"/>
              <a:buChar char="à"/>
            </a:pPr>
            <a:r>
              <a:rPr lang="en-US" altLang="nl-NL" sz="2400" b="1" dirty="0" err="1">
                <a:latin typeface="Arial" charset="0"/>
                <a:ea typeface="ＭＳ Ｐゴシック" pitchFamily="34" charset="-128"/>
                <a:cs typeface="Arial" charset="0"/>
              </a:rPr>
              <a:t>Stappenplan</a:t>
            </a:r>
            <a:endParaRPr lang="en-US" altLang="nl-NL" sz="2400" b="1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altLang="nl-NL" sz="2000" dirty="0">
                <a:latin typeface="Arial" charset="0"/>
                <a:ea typeface="ＭＳ Ｐゴシック" pitchFamily="34" charset="-128"/>
                <a:cs typeface="Arial" charset="0"/>
              </a:rPr>
              <a:t>Quick Scan </a:t>
            </a:r>
            <a:r>
              <a:rPr lang="en-US" altLang="nl-NL" sz="2000" dirty="0" err="1">
                <a:latin typeface="Arial" charset="0"/>
                <a:ea typeface="ＭＳ Ｐゴシック" pitchFamily="34" charset="-128"/>
                <a:cs typeface="Arial" charset="0"/>
              </a:rPr>
              <a:t>Gezonde</a:t>
            </a:r>
            <a:r>
              <a:rPr lang="en-US" altLang="nl-NL" sz="2000" dirty="0">
                <a:latin typeface="Arial" charset="0"/>
                <a:ea typeface="ＭＳ Ｐゴシック" pitchFamily="34" charset="-128"/>
                <a:cs typeface="Arial" charset="0"/>
              </a:rPr>
              <a:t> </a:t>
            </a:r>
            <a:r>
              <a:rPr lang="en-US" altLang="nl-NL" sz="2000" dirty="0" err="1">
                <a:latin typeface="Arial" charset="0"/>
                <a:ea typeface="ＭＳ Ｐゴシック" pitchFamily="34" charset="-128"/>
                <a:cs typeface="Arial" charset="0"/>
              </a:rPr>
              <a:t>leefomgeving</a:t>
            </a:r>
            <a:r>
              <a:rPr lang="en-US" altLang="nl-NL" sz="2000" dirty="0">
                <a:latin typeface="Arial" charset="0"/>
                <a:ea typeface="ＭＳ Ｐゴシック" pitchFamily="34" charset="-128"/>
                <a:cs typeface="Arial" charset="0"/>
              </a:rPr>
              <a:t> (</a:t>
            </a:r>
            <a:r>
              <a:rPr lang="en-US" altLang="nl-NL" sz="2000" dirty="0" err="1">
                <a:latin typeface="Arial" charset="0"/>
                <a:ea typeface="ＭＳ Ｐゴシック" pitchFamily="34" charset="-128"/>
                <a:cs typeface="Arial" charset="0"/>
              </a:rPr>
              <a:t>objectief</a:t>
            </a:r>
            <a:r>
              <a:rPr lang="en-US" altLang="nl-NL" sz="2000" dirty="0">
                <a:latin typeface="Arial" charset="0"/>
                <a:ea typeface="ＭＳ Ｐゴシック" pitchFamily="34" charset="-128"/>
                <a:cs typeface="Arial" charset="0"/>
              </a:rPr>
              <a:t>)</a:t>
            </a:r>
          </a:p>
          <a:p>
            <a:pPr marL="0" indent="0"/>
            <a:r>
              <a:rPr lang="en-US" altLang="nl-NL" sz="2000" dirty="0">
                <a:latin typeface="Arial" charset="0"/>
                <a:ea typeface="ＭＳ Ｐゴシック" pitchFamily="34" charset="-128"/>
                <a:cs typeface="Arial" charset="0"/>
              </a:rPr>
              <a:t>www.quickscangezondeleefomgeving.nl</a:t>
            </a:r>
            <a:br>
              <a:rPr lang="en-US" altLang="nl-NL" sz="2000" dirty="0">
                <a:latin typeface="Arial" charset="0"/>
                <a:ea typeface="ＭＳ Ｐゴシック" pitchFamily="34" charset="-128"/>
                <a:cs typeface="Arial" charset="0"/>
              </a:rPr>
            </a:br>
            <a:endParaRPr lang="en-US" altLang="nl-NL" sz="20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457200" indent="-457200">
              <a:buFont typeface="+mj-lt"/>
              <a:buAutoNum type="arabicPeriod" startAt="2"/>
            </a:pPr>
            <a:r>
              <a:rPr lang="en-US" altLang="nl-NL" sz="2000" dirty="0">
                <a:latin typeface="Arial" charset="0"/>
                <a:ea typeface="ＭＳ Ｐゴシック" pitchFamily="34" charset="-128"/>
                <a:cs typeface="Arial" charset="0"/>
              </a:rPr>
              <a:t>Intern </a:t>
            </a:r>
            <a:r>
              <a:rPr lang="en-US" altLang="nl-NL" sz="2000" dirty="0" err="1">
                <a:latin typeface="Arial" charset="0"/>
                <a:ea typeface="ＭＳ Ｐゴシック" pitchFamily="34" charset="-128"/>
                <a:cs typeface="Arial" charset="0"/>
              </a:rPr>
              <a:t>inventariseren</a:t>
            </a:r>
            <a:endParaRPr lang="en-US" altLang="nl-NL" sz="20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457200" indent="-457200">
              <a:buFont typeface="+mj-lt"/>
              <a:buAutoNum type="arabicPeriod" startAt="2"/>
            </a:pPr>
            <a:endParaRPr lang="en-US" altLang="nl-NL" sz="20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457200" indent="-457200">
              <a:buFont typeface="+mj-lt"/>
              <a:buAutoNum type="arabicPeriod" startAt="2"/>
            </a:pPr>
            <a:r>
              <a:rPr lang="en-US" altLang="nl-NL" sz="2000" dirty="0" err="1">
                <a:latin typeface="Arial" charset="0"/>
                <a:ea typeface="ＭＳ Ｐゴシック" pitchFamily="34" charset="-128"/>
                <a:cs typeface="Arial" charset="0"/>
              </a:rPr>
              <a:t>Mening</a:t>
            </a:r>
            <a:r>
              <a:rPr lang="en-US" altLang="nl-NL" sz="2000" dirty="0">
                <a:latin typeface="Arial" charset="0"/>
                <a:ea typeface="ＭＳ Ｐゴシック" pitchFamily="34" charset="-128"/>
                <a:cs typeface="Arial" charset="0"/>
              </a:rPr>
              <a:t> </a:t>
            </a:r>
            <a:r>
              <a:rPr lang="en-US" altLang="nl-NL" sz="2000" dirty="0" err="1">
                <a:latin typeface="Arial" charset="0"/>
                <a:ea typeface="ＭＳ Ｐゴシック" pitchFamily="34" charset="-128"/>
                <a:cs typeface="Arial" charset="0"/>
              </a:rPr>
              <a:t>bewoners</a:t>
            </a:r>
            <a:r>
              <a:rPr lang="en-US" altLang="nl-NL" sz="2000" dirty="0">
                <a:latin typeface="Arial" charset="0"/>
                <a:ea typeface="ＭＳ Ｐゴシック" pitchFamily="34" charset="-128"/>
                <a:cs typeface="Arial" charset="0"/>
              </a:rPr>
              <a:t> en </a:t>
            </a:r>
            <a:r>
              <a:rPr lang="en-US" altLang="nl-NL" sz="2000" dirty="0" err="1">
                <a:latin typeface="Arial" charset="0"/>
                <a:ea typeface="ＭＳ Ｐゴシック" pitchFamily="34" charset="-128"/>
                <a:cs typeface="Arial" charset="0"/>
              </a:rPr>
              <a:t>gebruikers</a:t>
            </a:r>
            <a:r>
              <a:rPr lang="en-US" altLang="nl-NL" sz="2000" dirty="0">
                <a:latin typeface="Arial" charset="0"/>
                <a:ea typeface="ＭＳ Ｐゴシック" pitchFamily="34" charset="-128"/>
                <a:cs typeface="Arial" charset="0"/>
              </a:rPr>
              <a:t> (</a:t>
            </a:r>
            <a:r>
              <a:rPr lang="en-US" altLang="nl-NL" sz="2000" dirty="0" err="1">
                <a:latin typeface="Arial" charset="0"/>
                <a:ea typeface="ＭＳ Ｐゴシック" pitchFamily="34" charset="-128"/>
                <a:cs typeface="Arial" charset="0"/>
              </a:rPr>
              <a:t>subjectief</a:t>
            </a:r>
            <a:r>
              <a:rPr lang="en-US" altLang="nl-NL" sz="2000" dirty="0">
                <a:latin typeface="Arial" charset="0"/>
                <a:ea typeface="ＭＳ Ｐゴシック" pitchFamily="34" charset="-128"/>
                <a:cs typeface="Arial" charset="0"/>
              </a:rPr>
              <a:t>)</a:t>
            </a:r>
          </a:p>
          <a:p>
            <a:pPr marL="457200" indent="-457200">
              <a:buFont typeface="+mj-lt"/>
              <a:buAutoNum type="arabicPeriod" startAt="2"/>
            </a:pPr>
            <a:endParaRPr lang="en-US" altLang="nl-NL" sz="20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457200" indent="-457200">
              <a:buFont typeface="+mj-lt"/>
              <a:buAutoNum type="arabicPeriod" startAt="2"/>
            </a:pPr>
            <a:r>
              <a:rPr lang="en-US" altLang="nl-NL" sz="2000" dirty="0" err="1">
                <a:latin typeface="Arial" charset="0"/>
                <a:ea typeface="ＭＳ Ｐゴシック" pitchFamily="34" charset="-128"/>
                <a:cs typeface="Arial" charset="0"/>
              </a:rPr>
              <a:t>Gezondheid</a:t>
            </a:r>
            <a:r>
              <a:rPr lang="en-US" altLang="nl-NL" sz="2000" dirty="0">
                <a:latin typeface="Arial" charset="0"/>
                <a:ea typeface="ＭＳ Ｐゴシック" pitchFamily="34" charset="-128"/>
                <a:cs typeface="Arial" charset="0"/>
              </a:rPr>
              <a:t> </a:t>
            </a:r>
            <a:r>
              <a:rPr lang="en-US" altLang="nl-NL" sz="2000" dirty="0" err="1">
                <a:latin typeface="Arial" charset="0"/>
                <a:ea typeface="ＭＳ Ｐゴシック" pitchFamily="34" charset="-128"/>
                <a:cs typeface="Arial" charset="0"/>
              </a:rPr>
              <a:t>plek</a:t>
            </a:r>
            <a:r>
              <a:rPr lang="en-US" altLang="nl-NL" sz="2000" dirty="0">
                <a:latin typeface="Arial" charset="0"/>
                <a:ea typeface="ＭＳ Ｐゴシック" pitchFamily="34" charset="-128"/>
                <a:cs typeface="Arial" charset="0"/>
              </a:rPr>
              <a:t> </a:t>
            </a:r>
            <a:r>
              <a:rPr lang="en-US" altLang="nl-NL" sz="2000" dirty="0" err="1">
                <a:latin typeface="Arial" charset="0"/>
                <a:ea typeface="ＭＳ Ｐゴシック" pitchFamily="34" charset="-128"/>
                <a:cs typeface="Arial" charset="0"/>
              </a:rPr>
              <a:t>geven</a:t>
            </a:r>
            <a:r>
              <a:rPr lang="en-US" altLang="nl-NL" sz="2000" dirty="0">
                <a:latin typeface="Arial" charset="0"/>
                <a:ea typeface="ＭＳ Ｐゴシック" pitchFamily="34" charset="-128"/>
                <a:cs typeface="Arial" charset="0"/>
              </a:rPr>
              <a:t> in </a:t>
            </a:r>
            <a:r>
              <a:rPr lang="en-US" altLang="nl-NL" sz="2000" dirty="0" err="1">
                <a:latin typeface="Arial" charset="0"/>
                <a:ea typeface="ＭＳ Ｐゴシック" pitchFamily="34" charset="-128"/>
                <a:cs typeface="Arial" charset="0"/>
              </a:rPr>
              <a:t>ruimtelijke</a:t>
            </a:r>
            <a:r>
              <a:rPr lang="en-US" altLang="nl-NL" sz="2000" dirty="0">
                <a:latin typeface="Arial" charset="0"/>
                <a:ea typeface="ＭＳ Ｐゴシック" pitchFamily="34" charset="-128"/>
                <a:cs typeface="Arial" charset="0"/>
              </a:rPr>
              <a:t> </a:t>
            </a:r>
            <a:r>
              <a:rPr lang="en-US" altLang="nl-NL" sz="2000" dirty="0" err="1">
                <a:latin typeface="Arial" charset="0"/>
                <a:ea typeface="ＭＳ Ｐゴシック" pitchFamily="34" charset="-128"/>
                <a:cs typeface="Arial" charset="0"/>
              </a:rPr>
              <a:t>instrumenten</a:t>
            </a:r>
            <a:endParaRPr lang="nl-NL" altLang="nl-NL" sz="20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>
              <a:buFont typeface="Arial" charset="0"/>
              <a:buNone/>
            </a:pPr>
            <a:endParaRPr lang="nl-NL" altLang="nl-NL" sz="3600" i="1" dirty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7" name="Tijdelijke aanduiding voor tekst 9"/>
          <p:cNvSpPr txBox="1">
            <a:spLocks/>
          </p:cNvSpPr>
          <p:nvPr/>
        </p:nvSpPr>
        <p:spPr bwMode="auto">
          <a:xfrm>
            <a:off x="2133600" y="609600"/>
            <a:ext cx="7696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0" rIns="9144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b="1" kern="1200" baseline="0">
                <a:solidFill>
                  <a:srgbClr val="00387B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nl-NL" altLang="nl-NL" dirty="0">
                <a:solidFill>
                  <a:srgbClr val="1F497D">
                    <a:lumMod val="40000"/>
                    <a:lumOff val="60000"/>
                  </a:srgbClr>
                </a:solidFill>
                <a:latin typeface="Arial" charset="0"/>
                <a:ea typeface="ＭＳ Ｐゴシック" pitchFamily="34" charset="-128"/>
                <a:cs typeface="Arial" charset="0"/>
              </a:rPr>
              <a:t>De Omgevingswet en Gezondheid</a:t>
            </a:r>
          </a:p>
          <a:p>
            <a:pPr eaLnBrk="1" hangingPunct="1"/>
            <a:endParaRPr lang="nl-NL" altLang="nl-NL" dirty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4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4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4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4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4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jdelijke aanduiding voor tekst 2"/>
          <p:cNvSpPr>
            <a:spLocks noGrp="1"/>
          </p:cNvSpPr>
          <p:nvPr>
            <p:ph type="body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0" rIns="91440" bIns="0" numCol="1" anchor="t" anchorCtr="0" compatLnSpc="1">
            <a:prstTxWarp prst="textNoShape">
              <a:avLst/>
            </a:prstTxWarp>
          </a:bodyPr>
          <a:lstStyle/>
          <a:p>
            <a:endParaRPr lang="nl-NL" altLang="nl-NL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endParaRPr lang="nl-NL" altLang="nl-NL" smtClean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18436" name="Tijdelijke aanduiding voor tekst 3"/>
          <p:cNvSpPr>
            <a:spLocks noGrp="1"/>
          </p:cNvSpPr>
          <p:nvPr>
            <p:ph type="body" sz="quarter" idx="15"/>
          </p:nvPr>
        </p:nvSpPr>
        <p:spPr bwMode="auto">
          <a:xfrm>
            <a:off x="2063552" y="1196752"/>
            <a:ext cx="7696200" cy="472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r>
              <a:rPr lang="en-US" altLang="nl-NL" sz="2400" b="1" dirty="0" err="1">
                <a:solidFill>
                  <a:srgbClr val="00387B"/>
                </a:solidFill>
                <a:latin typeface="Arial" charset="0"/>
                <a:ea typeface="ＭＳ Ｐゴシック" pitchFamily="34" charset="-128"/>
                <a:cs typeface="Arial" charset="0"/>
              </a:rPr>
              <a:t>Stappenplan</a:t>
            </a:r>
            <a:endParaRPr lang="en-US" altLang="nl-NL" sz="2400" b="1" dirty="0">
              <a:solidFill>
                <a:srgbClr val="00387B"/>
              </a:solidFill>
              <a:latin typeface="Arial" charset="0"/>
              <a:ea typeface="ＭＳ Ｐゴシック" pitchFamily="34" charset="-128"/>
              <a:cs typeface="Arial" charset="0"/>
            </a:endParaRPr>
          </a:p>
          <a:p>
            <a:pPr>
              <a:buFont typeface="Arial" charset="0"/>
              <a:buNone/>
            </a:pPr>
            <a:r>
              <a:rPr lang="en-US" altLang="nl-NL" sz="2400" b="1" dirty="0">
                <a:solidFill>
                  <a:srgbClr val="00387B"/>
                </a:solidFill>
                <a:latin typeface="Arial" charset="0"/>
                <a:ea typeface="ＭＳ Ｐゴシック" pitchFamily="34" charset="-128"/>
                <a:cs typeface="Arial" charset="0"/>
              </a:rPr>
              <a:t>1. Quick Scan </a:t>
            </a:r>
            <a:r>
              <a:rPr lang="en-US" altLang="nl-NL" sz="2400" b="1" dirty="0" err="1">
                <a:solidFill>
                  <a:srgbClr val="00387B"/>
                </a:solidFill>
                <a:latin typeface="Arial" charset="0"/>
                <a:ea typeface="ＭＳ Ｐゴシック" pitchFamily="34" charset="-128"/>
                <a:cs typeface="Arial" charset="0"/>
              </a:rPr>
              <a:t>Gezonde</a:t>
            </a:r>
            <a:r>
              <a:rPr lang="en-US" altLang="nl-NL" sz="2400" b="1" dirty="0">
                <a:solidFill>
                  <a:srgbClr val="00387B"/>
                </a:solidFill>
                <a:latin typeface="Arial" charset="0"/>
                <a:ea typeface="ＭＳ Ｐゴシック" pitchFamily="34" charset="-128"/>
                <a:cs typeface="Arial" charset="0"/>
              </a:rPr>
              <a:t> </a:t>
            </a:r>
            <a:r>
              <a:rPr lang="en-US" altLang="nl-NL" sz="2400" b="1" dirty="0" err="1">
                <a:solidFill>
                  <a:srgbClr val="00387B"/>
                </a:solidFill>
                <a:latin typeface="Arial" charset="0"/>
                <a:ea typeface="ＭＳ Ｐゴシック" pitchFamily="34" charset="-128"/>
                <a:cs typeface="Arial" charset="0"/>
              </a:rPr>
              <a:t>leefomgeving</a:t>
            </a:r>
            <a:r>
              <a:rPr lang="en-US" altLang="nl-NL" sz="2400" b="1" dirty="0">
                <a:solidFill>
                  <a:srgbClr val="00387B"/>
                </a:solidFill>
                <a:latin typeface="Arial" charset="0"/>
                <a:ea typeface="ＭＳ Ｐゴシック" pitchFamily="34" charset="-128"/>
                <a:cs typeface="Arial" charset="0"/>
              </a:rPr>
              <a:t> – per </a:t>
            </a:r>
            <a:r>
              <a:rPr lang="en-US" altLang="nl-NL" sz="2400" b="1" dirty="0" err="1">
                <a:solidFill>
                  <a:srgbClr val="00387B"/>
                </a:solidFill>
                <a:latin typeface="Arial" charset="0"/>
                <a:ea typeface="ＭＳ Ｐゴシック" pitchFamily="34" charset="-128"/>
                <a:cs typeface="Arial" charset="0"/>
              </a:rPr>
              <a:t>wijk</a:t>
            </a:r>
            <a:endParaRPr lang="en-US" altLang="nl-NL" sz="2400" b="1" dirty="0">
              <a:solidFill>
                <a:srgbClr val="00387B"/>
              </a:solidFill>
              <a:latin typeface="Arial" charset="0"/>
              <a:ea typeface="ＭＳ Ｐゴシック" pitchFamily="34" charset="-128"/>
              <a:cs typeface="Arial" charset="0"/>
            </a:endParaRPr>
          </a:p>
          <a:p>
            <a:pPr>
              <a:buFont typeface="Arial" charset="0"/>
              <a:buNone/>
            </a:pPr>
            <a:endParaRPr lang="en-US" altLang="nl-NL" sz="2400" b="1" dirty="0">
              <a:solidFill>
                <a:srgbClr val="00387B"/>
              </a:solidFill>
              <a:latin typeface="Arial" charset="0"/>
              <a:ea typeface="ＭＳ Ｐゴシック" pitchFamily="34" charset="-128"/>
              <a:cs typeface="Arial" charset="0"/>
            </a:endParaRPr>
          </a:p>
          <a:p>
            <a:pPr>
              <a:buFont typeface="Arial" charset="0"/>
              <a:buNone/>
            </a:pPr>
            <a:endParaRPr lang="nl-NL" altLang="nl-NL" sz="2400" b="1" dirty="0">
              <a:solidFill>
                <a:srgbClr val="00387B"/>
              </a:solidFill>
              <a:latin typeface="Arial" charset="0"/>
              <a:ea typeface="ＭＳ Ｐゴシック" pitchFamily="34" charset="-128"/>
              <a:cs typeface="Arial" charset="0"/>
            </a:endParaRPr>
          </a:p>
          <a:p>
            <a:pPr>
              <a:buFont typeface="Arial" charset="0"/>
              <a:buNone/>
            </a:pPr>
            <a:endParaRPr lang="nl-NL" altLang="nl-NL" sz="3600" i="1" dirty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7" name="Tijdelijke aanduiding voor tekst 9"/>
          <p:cNvSpPr txBox="1">
            <a:spLocks/>
          </p:cNvSpPr>
          <p:nvPr/>
        </p:nvSpPr>
        <p:spPr bwMode="auto">
          <a:xfrm>
            <a:off x="2133600" y="609600"/>
            <a:ext cx="7696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0" rIns="9144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b="1" kern="1200" baseline="0">
                <a:solidFill>
                  <a:srgbClr val="00387B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nl-NL" altLang="nl-NL" dirty="0">
                <a:solidFill>
                  <a:srgbClr val="1F497D">
                    <a:lumMod val="40000"/>
                    <a:lumOff val="60000"/>
                  </a:srgbClr>
                </a:solidFill>
                <a:latin typeface="Arial" charset="0"/>
                <a:ea typeface="ＭＳ Ｐゴシック" pitchFamily="34" charset="-128"/>
                <a:cs typeface="Arial" charset="0"/>
              </a:rPr>
              <a:t>De Omgevingswet en Gezondheid</a:t>
            </a:r>
          </a:p>
          <a:p>
            <a:pPr eaLnBrk="1" hangingPunct="1"/>
            <a:endParaRPr lang="nl-NL" altLang="nl-NL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endParaRPr lang="nl-NL" altLang="nl-NL" dirty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pic>
        <p:nvPicPr>
          <p:cNvPr id="1026" name="Picture 2" descr="C:\Users\ebergsma\Downloads\imag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" t="2234"/>
          <a:stretch/>
        </p:blipFill>
        <p:spPr bwMode="auto">
          <a:xfrm>
            <a:off x="2133601" y="2420888"/>
            <a:ext cx="5813451" cy="395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37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altLang="nl-NL" dirty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ＭＳ Ｐゴシック" pitchFamily="34" charset="-128"/>
                <a:cs typeface="Arial" charset="0"/>
              </a:rPr>
              <a:t>De Omgevingswet en Gezondheid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altLang="nl-NL" sz="2400" b="1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r>
              <a:rPr lang="en-US" altLang="nl-NL" sz="2400" b="1" dirty="0" err="1">
                <a:latin typeface="Arial" charset="0"/>
                <a:ea typeface="ＭＳ Ｐゴシック" pitchFamily="34" charset="-128"/>
                <a:cs typeface="Arial" charset="0"/>
              </a:rPr>
              <a:t>Voorlopige</a:t>
            </a:r>
            <a:r>
              <a:rPr lang="en-US" altLang="nl-NL" sz="2400" b="1" dirty="0">
                <a:latin typeface="Arial" charset="0"/>
                <a:ea typeface="ＭＳ Ｐゴシック" pitchFamily="34" charset="-128"/>
                <a:cs typeface="Arial" charset="0"/>
              </a:rPr>
              <a:t> </a:t>
            </a:r>
            <a:r>
              <a:rPr lang="en-US" altLang="nl-NL" sz="2400" b="1" dirty="0" err="1">
                <a:latin typeface="Arial" charset="0"/>
                <a:ea typeface="ＭＳ Ｐゴシック" pitchFamily="34" charset="-128"/>
                <a:cs typeface="Arial" charset="0"/>
              </a:rPr>
              <a:t>analyse</a:t>
            </a:r>
            <a:r>
              <a:rPr lang="en-US" altLang="nl-NL" sz="2400" b="1" dirty="0">
                <a:latin typeface="Arial" charset="0"/>
                <a:ea typeface="ＭＳ Ｐゴシック" pitchFamily="34" charset="-128"/>
                <a:cs typeface="Arial" charset="0"/>
              </a:rPr>
              <a:t> quick scan</a:t>
            </a:r>
            <a:endParaRPr lang="en-US" altLang="nl-NL" sz="2400" b="1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2000" dirty="0"/>
              <a:t>De beweegvriendelijkheid van een wijk scoort gemiddeld</a:t>
            </a:r>
          </a:p>
          <a:p>
            <a:pPr>
              <a:buFont typeface="Arial" panose="020B0604020202020204" pitchFamily="34" charset="0"/>
              <a:buChar char="•"/>
            </a:pPr>
            <a:endParaRPr lang="nl-NL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2000" dirty="0"/>
              <a:t>Het aandeel groen van een wijk scoort best goed </a:t>
            </a:r>
          </a:p>
          <a:p>
            <a:pPr>
              <a:buFont typeface="Arial" panose="020B0604020202020204" pitchFamily="34" charset="0"/>
              <a:buChar char="•"/>
            </a:pPr>
            <a:endParaRPr lang="nl-NL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2000" dirty="0"/>
              <a:t>Gevolgen verkeer: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2000" dirty="0"/>
              <a:t>score op verontreiniging door stikstof gemiddeld tot laag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2000" dirty="0"/>
              <a:t>score op geluid is slecht</a:t>
            </a:r>
          </a:p>
          <a:p>
            <a:pPr>
              <a:buFont typeface="Arial" panose="020B0604020202020204" pitchFamily="34" charset="0"/>
              <a:buChar char="•"/>
            </a:pPr>
            <a:endParaRPr lang="nl-NL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2000" dirty="0"/>
              <a:t>Sociale veiligheid wisselt heel erg per wijk</a:t>
            </a:r>
          </a:p>
          <a:p>
            <a:pPr>
              <a:buFont typeface="Arial" panose="020B0604020202020204" pitchFamily="34" charset="0"/>
              <a:buChar char="•"/>
            </a:pPr>
            <a:endParaRPr lang="nl-NL" sz="2000" dirty="0"/>
          </a:p>
          <a:p>
            <a:pPr>
              <a:buFont typeface="Arial" panose="020B0604020202020204" pitchFamily="34" charset="0"/>
              <a:buChar char="•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0652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2129876" y="908720"/>
            <a:ext cx="7696200" cy="533400"/>
          </a:xfrm>
        </p:spPr>
        <p:txBody>
          <a:bodyPr/>
          <a:lstStyle/>
          <a:p>
            <a:r>
              <a:rPr lang="nl-NL" sz="2400" b="1" dirty="0"/>
              <a:t>2. Intern inventariseren</a:t>
            </a:r>
            <a:endParaRPr lang="nl-NL" sz="2400" b="1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sz="2000" dirty="0"/>
              <a:t>Koppeling leggen met bijvoorbeeld:</a:t>
            </a:r>
          </a:p>
          <a:p>
            <a:pPr>
              <a:buFontTx/>
              <a:buChar char="-"/>
            </a:pPr>
            <a:r>
              <a:rPr lang="nl-NL" sz="2000" dirty="0"/>
              <a:t>Hittestress </a:t>
            </a:r>
          </a:p>
          <a:p>
            <a:pPr>
              <a:buFontTx/>
              <a:buChar char="-"/>
            </a:pPr>
            <a:r>
              <a:rPr lang="nl-NL" sz="2000" dirty="0"/>
              <a:t>Duurzaamheid</a:t>
            </a:r>
          </a:p>
          <a:p>
            <a:pPr>
              <a:buFontTx/>
              <a:buChar char="-"/>
            </a:pPr>
            <a:r>
              <a:rPr lang="nl-NL" sz="2000" dirty="0"/>
              <a:t>Eenzaamheid ouderen</a:t>
            </a:r>
          </a:p>
          <a:p>
            <a:pPr>
              <a:buFontTx/>
              <a:buChar char="-"/>
            </a:pPr>
            <a:r>
              <a:rPr lang="nl-NL" sz="2000" dirty="0"/>
              <a:t>Openbare ruimte als sportvoorziening</a:t>
            </a:r>
          </a:p>
          <a:p>
            <a:pPr>
              <a:buFontTx/>
              <a:buChar char="-"/>
            </a:pPr>
            <a:r>
              <a:rPr lang="nl-NL" sz="2000" dirty="0"/>
              <a:t>JOGG</a:t>
            </a:r>
          </a:p>
          <a:p>
            <a:pPr>
              <a:buFontTx/>
              <a:buChar char="-"/>
            </a:pPr>
            <a:r>
              <a:rPr lang="nl-NL" sz="2000" dirty="0"/>
              <a:t>Buurtsportcoach </a:t>
            </a:r>
          </a:p>
          <a:p>
            <a:pPr>
              <a:buFontTx/>
              <a:buChar char="-"/>
            </a:pPr>
            <a:r>
              <a:rPr lang="nl-NL" sz="2000" dirty="0"/>
              <a:t>Speelplekkenplan </a:t>
            </a:r>
          </a:p>
          <a:p>
            <a:pPr>
              <a:buFontTx/>
              <a:buChar char="-"/>
            </a:pPr>
            <a:endParaRPr lang="nl-NL" sz="2000" dirty="0"/>
          </a:p>
          <a:p>
            <a:pPr>
              <a:buFontTx/>
              <a:buChar char="-"/>
            </a:pPr>
            <a:endParaRPr lang="nl-NL" sz="2000" dirty="0"/>
          </a:p>
          <a:p>
            <a:pPr marL="685800" lvl="1">
              <a:buFont typeface="Wingdings"/>
              <a:buChar char="à"/>
            </a:pPr>
            <a:r>
              <a:rPr lang="nl-NL" sz="2800" dirty="0"/>
              <a:t>Bewustwording in de organisatie</a:t>
            </a:r>
            <a:r>
              <a:rPr lang="nl-NL" sz="2800" dirty="0">
                <a:sym typeface="Wingdings" panose="05000000000000000000" pitchFamily="2" charset="2"/>
              </a:rPr>
              <a:t> </a:t>
            </a:r>
            <a:endParaRPr lang="nl-NL" sz="2800" dirty="0"/>
          </a:p>
        </p:txBody>
      </p:sp>
      <p:sp>
        <p:nvSpPr>
          <p:cNvPr id="5" name="Tijdelijke aanduiding voor tekst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altLang="nl-NL" dirty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ＭＳ Ｐゴシック" pitchFamily="34" charset="-128"/>
                <a:cs typeface="Arial" charset="0"/>
              </a:rPr>
              <a:t>De Omgevingswet en Gezondheid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2313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jdelijke aanduiding voor tekst 2"/>
          <p:cNvSpPr>
            <a:spLocks noGrp="1"/>
          </p:cNvSpPr>
          <p:nvPr>
            <p:ph type="body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0" rIns="91440" bIns="0" numCol="1" anchor="t" anchorCtr="0" compatLnSpc="1">
            <a:prstTxWarp prst="textNoShape">
              <a:avLst/>
            </a:prstTxWarp>
          </a:bodyPr>
          <a:lstStyle/>
          <a:p>
            <a:endParaRPr lang="nl-NL" altLang="nl-NL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endParaRPr lang="nl-NL" altLang="nl-NL" smtClean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18436" name="Tijdelijke aanduiding voor tekst 3"/>
          <p:cNvSpPr>
            <a:spLocks noGrp="1"/>
          </p:cNvSpPr>
          <p:nvPr>
            <p:ph type="body" sz="quarter" idx="15"/>
          </p:nvPr>
        </p:nvSpPr>
        <p:spPr bwMode="auto">
          <a:xfrm>
            <a:off x="2063552" y="1052736"/>
            <a:ext cx="7696200" cy="472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r>
              <a:rPr lang="en-US" altLang="nl-NL" sz="2400" b="1" i="1" dirty="0">
                <a:solidFill>
                  <a:srgbClr val="00387B"/>
                </a:solidFill>
                <a:latin typeface="Arial" charset="0"/>
                <a:ea typeface="ＭＳ Ｐゴシック" pitchFamily="34" charset="-128"/>
                <a:cs typeface="Arial" charset="0"/>
              </a:rPr>
              <a:t>3. </a:t>
            </a:r>
            <a:r>
              <a:rPr lang="en-US" altLang="nl-NL" sz="2400" b="1" i="1" dirty="0" err="1">
                <a:solidFill>
                  <a:srgbClr val="00387B"/>
                </a:solidFill>
                <a:latin typeface="Arial" charset="0"/>
                <a:ea typeface="ＭＳ Ｐゴシック" pitchFamily="34" charset="-128"/>
                <a:cs typeface="Arial" charset="0"/>
              </a:rPr>
              <a:t>Mening</a:t>
            </a:r>
            <a:r>
              <a:rPr lang="en-US" altLang="nl-NL" sz="2400" b="1" i="1" dirty="0">
                <a:solidFill>
                  <a:srgbClr val="00387B"/>
                </a:solidFill>
                <a:latin typeface="Arial" charset="0"/>
                <a:ea typeface="ＭＳ Ｐゴシック" pitchFamily="34" charset="-128"/>
                <a:cs typeface="Arial" charset="0"/>
              </a:rPr>
              <a:t> </a:t>
            </a:r>
            <a:r>
              <a:rPr lang="en-US" altLang="nl-NL" sz="2400" b="1" i="1" dirty="0" err="1">
                <a:solidFill>
                  <a:srgbClr val="00387B"/>
                </a:solidFill>
                <a:latin typeface="Arial" charset="0"/>
                <a:ea typeface="ＭＳ Ｐゴシック" pitchFamily="34" charset="-128"/>
                <a:cs typeface="Arial" charset="0"/>
              </a:rPr>
              <a:t>bewoners</a:t>
            </a:r>
            <a:r>
              <a:rPr lang="en-US" altLang="nl-NL" sz="2400" b="1" i="1" dirty="0">
                <a:solidFill>
                  <a:srgbClr val="00387B"/>
                </a:solidFill>
                <a:latin typeface="Arial" charset="0"/>
                <a:ea typeface="ＭＳ Ｐゴシック" pitchFamily="34" charset="-128"/>
                <a:cs typeface="Arial" charset="0"/>
              </a:rPr>
              <a:t> en </a:t>
            </a:r>
            <a:r>
              <a:rPr lang="en-US" altLang="nl-NL" sz="2400" b="1" i="1" dirty="0" err="1">
                <a:solidFill>
                  <a:srgbClr val="00387B"/>
                </a:solidFill>
                <a:latin typeface="Arial" charset="0"/>
                <a:ea typeface="ＭＳ Ｐゴシック" pitchFamily="34" charset="-128"/>
                <a:cs typeface="Arial" charset="0"/>
              </a:rPr>
              <a:t>gebruikers</a:t>
            </a:r>
            <a:r>
              <a:rPr lang="en-US" altLang="nl-NL" sz="2400" b="1" i="1" dirty="0">
                <a:solidFill>
                  <a:srgbClr val="00387B"/>
                </a:solidFill>
                <a:latin typeface="Arial" charset="0"/>
                <a:ea typeface="ＭＳ Ｐゴシック" pitchFamily="34" charset="-128"/>
                <a:cs typeface="Arial" charset="0"/>
              </a:rPr>
              <a:t>: </a:t>
            </a:r>
            <a:r>
              <a:rPr lang="en-US" altLang="nl-NL" sz="2400" b="1" i="1" dirty="0" err="1">
                <a:solidFill>
                  <a:srgbClr val="00387B"/>
                </a:solidFill>
                <a:latin typeface="Arial" charset="0"/>
                <a:ea typeface="ＭＳ Ｐゴシック" pitchFamily="34" charset="-128"/>
                <a:cs typeface="Arial" charset="0"/>
              </a:rPr>
              <a:t>Leefplekmeter</a:t>
            </a:r>
            <a:endParaRPr lang="en-US" altLang="nl-NL" sz="2400" b="1" i="1" dirty="0">
              <a:solidFill>
                <a:srgbClr val="00387B"/>
              </a:solidFill>
              <a:latin typeface="Arial" charset="0"/>
              <a:ea typeface="ＭＳ Ｐゴシック" pitchFamily="34" charset="-128"/>
              <a:cs typeface="Arial" charset="0"/>
            </a:endParaRPr>
          </a:p>
          <a:p>
            <a:pPr>
              <a:buFont typeface="Arial" charset="0"/>
              <a:buNone/>
            </a:pPr>
            <a:endParaRPr lang="en-US" altLang="nl-NL" sz="2400" b="1" dirty="0">
              <a:solidFill>
                <a:srgbClr val="00387B"/>
              </a:solidFill>
              <a:latin typeface="Arial" charset="0"/>
              <a:ea typeface="ＭＳ Ｐゴシック" pitchFamily="34" charset="-128"/>
              <a:cs typeface="Arial" charset="0"/>
            </a:endParaRPr>
          </a:p>
          <a:p>
            <a:pPr>
              <a:buFont typeface="Arial" charset="0"/>
              <a:buNone/>
            </a:pPr>
            <a:endParaRPr lang="nl-NL" altLang="nl-NL" sz="2400" b="1" dirty="0">
              <a:solidFill>
                <a:srgbClr val="00387B"/>
              </a:solidFill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7" name="Tijdelijke aanduiding voor tekst 9"/>
          <p:cNvSpPr txBox="1">
            <a:spLocks/>
          </p:cNvSpPr>
          <p:nvPr/>
        </p:nvSpPr>
        <p:spPr bwMode="auto">
          <a:xfrm>
            <a:off x="2133600" y="609600"/>
            <a:ext cx="7696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0" rIns="9144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b="1" kern="1200" baseline="0">
                <a:solidFill>
                  <a:srgbClr val="00387B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nl-NL" altLang="nl-NL" dirty="0">
                <a:solidFill>
                  <a:srgbClr val="1F497D">
                    <a:lumMod val="40000"/>
                    <a:lumOff val="60000"/>
                  </a:srgbClr>
                </a:solidFill>
                <a:latin typeface="Arial" charset="0"/>
                <a:ea typeface="ＭＳ Ｐゴシック" pitchFamily="34" charset="-128"/>
                <a:cs typeface="Arial" charset="0"/>
              </a:rPr>
              <a:t>De Omgevingswet en Gezondheid</a:t>
            </a:r>
          </a:p>
          <a:p>
            <a:pPr eaLnBrk="1" hangingPunct="1"/>
            <a:endParaRPr lang="nl-NL" altLang="nl-NL" dirty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9" y="1484784"/>
            <a:ext cx="4968552" cy="493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62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2133600" y="908720"/>
            <a:ext cx="7696200" cy="533400"/>
          </a:xfrm>
        </p:spPr>
        <p:txBody>
          <a:bodyPr/>
          <a:lstStyle/>
          <a:p>
            <a:r>
              <a:rPr lang="nl-NL" sz="2000" b="1" dirty="0"/>
              <a:t>4. Gezondheid plek geven in ruimtelijke instrumenten: voorbeelden* 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 dirty="0" smtClean="0"/>
          </a:p>
          <a:p>
            <a:pPr marL="0" indent="0"/>
            <a:r>
              <a:rPr lang="nl-NL" dirty="0" smtClean="0"/>
              <a:t> 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graphicFrame>
        <p:nvGraphicFramePr>
          <p:cNvPr id="5" name="Tabel 4"/>
          <p:cNvGraphicFramePr>
            <a:graphicFrameLocks noGrp="1"/>
          </p:cNvGraphicFramePr>
          <p:nvPr>
            <p:extLst/>
          </p:nvPr>
        </p:nvGraphicFramePr>
        <p:xfrm>
          <a:off x="2495600" y="1634226"/>
          <a:ext cx="7272808" cy="4156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83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dirty="0" smtClean="0"/>
                        <a:t>Thema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Omgevingsvisie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Omgevingsplan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Omgevingsvergunning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Groen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Behoud en versterk groenblauwe structuren in de wijken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Het is verboden om </a:t>
                      </a:r>
                      <a:r>
                        <a:rPr lang="nl-N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zonder een </a:t>
                      </a:r>
                      <a:r>
                        <a:rPr lang="nl-NL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omgevingsvergunning een houtopstand te </a:t>
                      </a:r>
                      <a:r>
                        <a:rPr lang="nl-N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vellen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N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(Binnen)tuin </a:t>
                      </a:r>
                      <a:r>
                        <a:rPr lang="nl-N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en/of </a:t>
                      </a:r>
                      <a:r>
                        <a:rPr lang="nl-NL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groen dakterras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Bewegen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Zorg voor een beweegvriendelijke omgeving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Openbare ruimte ook functie geven als </a:t>
                      </a:r>
                      <a:r>
                        <a:rPr lang="nl-N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sportvoorziening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NL" sz="1200" dirty="0" smtClean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Speel- </a:t>
                      </a:r>
                      <a:r>
                        <a:rPr lang="nl-NL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en sporttoestellen </a:t>
                      </a:r>
                      <a:r>
                        <a:rPr lang="nl-N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toestaan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endParaRPr lang="nl-N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Gebouw dat uitnodigt tot gezond gedrag: </a:t>
                      </a:r>
                      <a:endParaRPr lang="nl-NL" sz="1200" dirty="0" smtClean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nl-N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trap </a:t>
                      </a:r>
                      <a:r>
                        <a:rPr lang="nl-NL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zichtbaarder dan lift </a:t>
                      </a:r>
                      <a:endParaRPr lang="nl-NL" sz="1200" dirty="0" smtClean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nl-N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niet </a:t>
                      </a:r>
                      <a:r>
                        <a:rPr lang="nl-NL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roken voor de deur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Voeding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Sta geen grote fast food ketens meer toe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Branchering horeca opnemen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Niet afwijken van Omgevingsplan  qua </a:t>
                      </a:r>
                      <a:r>
                        <a:rPr lang="nl-N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horecabranche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N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ijdelijke aanduiding voor tekst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altLang="nl-NL" dirty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ＭＳ Ｐゴシック" pitchFamily="34" charset="-128"/>
                <a:cs typeface="Arial" charset="0"/>
              </a:rPr>
              <a:t>De Omgevingswet en Gezondheid</a:t>
            </a:r>
            <a:endParaRPr lang="nl-NL" dirty="0"/>
          </a:p>
        </p:txBody>
      </p:sp>
      <p:sp>
        <p:nvSpPr>
          <p:cNvPr id="7" name="Tijdelijke aanduiding voor tekst 2"/>
          <p:cNvSpPr txBox="1">
            <a:spLocks/>
          </p:cNvSpPr>
          <p:nvPr/>
        </p:nvSpPr>
        <p:spPr>
          <a:xfrm>
            <a:off x="1703512" y="6021288"/>
            <a:ext cx="7696200" cy="533400"/>
          </a:xfrm>
          <a:prstGeom prst="rect">
            <a:avLst/>
          </a:prstGeom>
        </p:spPr>
        <p:txBody>
          <a:bodyPr vert="horz" wrap="none" tIns="0" bIns="0" anchor="t" anchorCtr="0"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800" b="0" i="1" kern="1200" baseline="0">
                <a:solidFill>
                  <a:srgbClr val="00387B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1200" b="1" dirty="0"/>
          </a:p>
          <a:p>
            <a:r>
              <a:rPr lang="nl-NL" sz="1200" b="1" dirty="0"/>
              <a:t>* Voorbeelden zijn indicatief. Ze vertegenwoordigen geen gemaakte keuzes</a:t>
            </a:r>
            <a:endParaRPr lang="nl-NL" sz="2000" b="1" dirty="0"/>
          </a:p>
        </p:txBody>
      </p:sp>
    </p:spTree>
    <p:extLst>
      <p:ext uri="{BB962C8B-B14F-4D97-AF65-F5344CB8AC3E}">
        <p14:creationId xmlns:p14="http://schemas.microsoft.com/office/powerpoint/2010/main" val="149381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altLang="nl-NL" dirty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ＭＳ Ｐゴシック" pitchFamily="34" charset="-128"/>
                <a:cs typeface="Arial" charset="0"/>
              </a:rPr>
              <a:t>De Omgevingswet en Gezondheid</a:t>
            </a:r>
            <a:endParaRPr lang="nl-NL" dirty="0"/>
          </a:p>
          <a:p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2103892" y="908720"/>
            <a:ext cx="7696200" cy="533400"/>
          </a:xfrm>
        </p:spPr>
        <p:txBody>
          <a:bodyPr/>
          <a:lstStyle/>
          <a:p>
            <a:r>
              <a:rPr lang="nl-NL" sz="2000" b="1" dirty="0"/>
              <a:t>Vervolg voorbeelden</a:t>
            </a:r>
            <a:endParaRPr lang="nl-NL" sz="2000" b="1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 dirty="0" smtClean="0"/>
          </a:p>
          <a:p>
            <a:pPr marL="0" indent="0"/>
            <a:r>
              <a:rPr lang="nl-NL" dirty="0" smtClean="0"/>
              <a:t> 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graphicFrame>
        <p:nvGraphicFramePr>
          <p:cNvPr id="5" name="Tabel 4"/>
          <p:cNvGraphicFramePr>
            <a:graphicFrameLocks noGrp="1"/>
          </p:cNvGraphicFramePr>
          <p:nvPr>
            <p:extLst/>
          </p:nvPr>
        </p:nvGraphicFramePr>
        <p:xfrm>
          <a:off x="2495600" y="1634226"/>
          <a:ext cx="7272808" cy="3315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83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dirty="0" smtClean="0"/>
                        <a:t>Thema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Omgevingsvisie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Omgevingsplan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Omgevingsvergunning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Mobiliteit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Optimaliseer het fietspadennet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Faciliteer </a:t>
                      </a:r>
                      <a:r>
                        <a:rPr lang="nl-NL" sz="1400" dirty="0" err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fietsparkeren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Lagere parkeernorm voor auto’s </a:t>
                      </a:r>
                      <a:r>
                        <a:rPr lang="nl-NL" sz="14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opnemen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Parkeernorm voor fietsen </a:t>
                      </a:r>
                      <a:r>
                        <a:rPr lang="nl-NL" sz="14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opnemen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 </a:t>
                      </a:r>
                      <a:endParaRPr lang="nl-NL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Lage parkeernorm auto’s (busabonnement </a:t>
                      </a:r>
                      <a:r>
                        <a:rPr lang="nl-NL" sz="1400" dirty="0" err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meeverkopen</a:t>
                      </a:r>
                      <a:r>
                        <a:rPr lang="nl-NL" sz="14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NL" sz="1400" dirty="0" smtClean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Voldoende </a:t>
                      </a:r>
                      <a:r>
                        <a:rPr lang="nl-NL" sz="14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fietsenstalling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Ontmoeten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Bevorder ontmoeting in de openbare ruimte om eenzaamheid tegen te gaan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Kleine winkeltjes of lichte horeca in de wijk mogelijk maken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Winkeltje of lunchroom als extra </a:t>
                      </a:r>
                      <a:r>
                        <a:rPr lang="nl-NL" sz="14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functie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NL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Speeltoestellen en bankjes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686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83201" y="993378"/>
            <a:ext cx="10800354" cy="692460"/>
          </a:xfrm>
        </p:spPr>
        <p:txBody>
          <a:bodyPr>
            <a:normAutofit/>
          </a:bodyPr>
          <a:lstStyle/>
          <a:p>
            <a:r>
              <a:rPr lang="nl-NL" sz="2800" dirty="0">
                <a:solidFill>
                  <a:srgbClr val="002060"/>
                </a:solidFill>
              </a:rPr>
              <a:t>Vandaag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0"/>
          </p:nvPr>
        </p:nvSpPr>
        <p:spPr>
          <a:xfrm>
            <a:off x="883201" y="2250000"/>
            <a:ext cx="5054461" cy="3643200"/>
          </a:xfrm>
        </p:spPr>
        <p:txBody>
          <a:bodyPr>
            <a:normAutofit fontScale="85000" lnSpcReduction="10000"/>
          </a:bodyPr>
          <a:lstStyle/>
          <a:p>
            <a:pPr marL="342900" indent="-342900">
              <a:lnSpc>
                <a:spcPct val="200000"/>
              </a:lnSpc>
              <a:buFontTx/>
              <a:buChar char="-"/>
            </a:pPr>
            <a:r>
              <a:rPr lang="nl-NL" sz="2000" dirty="0">
                <a:solidFill>
                  <a:srgbClr val="0070C0"/>
                </a:solidFill>
              </a:rPr>
              <a:t>Welkom en inleiding</a:t>
            </a:r>
          </a:p>
          <a:p>
            <a:pPr marL="342900" indent="-342900">
              <a:lnSpc>
                <a:spcPct val="200000"/>
              </a:lnSpc>
              <a:buFontTx/>
              <a:buChar char="-"/>
            </a:pPr>
            <a:r>
              <a:rPr lang="nl-NL" sz="2000" dirty="0">
                <a:solidFill>
                  <a:srgbClr val="0070C0"/>
                </a:solidFill>
              </a:rPr>
              <a:t>Wat breng jij mee aan tafel? </a:t>
            </a:r>
          </a:p>
          <a:p>
            <a:pPr marL="342900" indent="-342900">
              <a:lnSpc>
                <a:spcPct val="200000"/>
              </a:lnSpc>
              <a:buFontTx/>
              <a:buChar char="-"/>
            </a:pPr>
            <a:r>
              <a:rPr lang="nl-NL" sz="2000" dirty="0">
                <a:solidFill>
                  <a:srgbClr val="0070C0"/>
                </a:solidFill>
              </a:rPr>
              <a:t>Karen van der Schot, gemeente Harderwijk en deelnemer leerkring gezondheid en ruimte</a:t>
            </a:r>
          </a:p>
          <a:p>
            <a:pPr marL="342900" indent="-342900">
              <a:lnSpc>
                <a:spcPct val="200000"/>
              </a:lnSpc>
              <a:buFontTx/>
              <a:buChar char="-"/>
            </a:pPr>
            <a:r>
              <a:rPr lang="nl-NL" sz="2000" dirty="0">
                <a:solidFill>
                  <a:srgbClr val="0070C0"/>
                </a:solidFill>
              </a:rPr>
              <a:t>VWS en de NOVI: ervaringen met proces</a:t>
            </a:r>
          </a:p>
          <a:p>
            <a:pPr marL="342900" indent="-342900">
              <a:lnSpc>
                <a:spcPct val="200000"/>
              </a:lnSpc>
              <a:buFontTx/>
              <a:buChar char="-"/>
            </a:pPr>
            <a:r>
              <a:rPr lang="nl-NL" sz="2000" dirty="0" err="1">
                <a:solidFill>
                  <a:srgbClr val="0070C0"/>
                </a:solidFill>
              </a:rPr>
              <a:t>Wrap</a:t>
            </a:r>
            <a:r>
              <a:rPr lang="nl-NL" sz="2000" dirty="0">
                <a:solidFill>
                  <a:srgbClr val="0070C0"/>
                </a:solidFill>
              </a:rPr>
              <a:t> up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85188"/>
            <a:ext cx="6433305" cy="588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2281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altLang="nl-NL" dirty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ＭＳ Ｐゴシック" pitchFamily="34" charset="-128"/>
                <a:cs typeface="Arial" charset="0"/>
              </a:rPr>
              <a:t>De Omgevingswet en Gezondheid</a:t>
            </a:r>
            <a:endParaRPr lang="nl-NL" dirty="0"/>
          </a:p>
          <a:p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2106354" y="908720"/>
            <a:ext cx="7696200" cy="533400"/>
          </a:xfrm>
        </p:spPr>
        <p:txBody>
          <a:bodyPr/>
          <a:lstStyle/>
          <a:p>
            <a:r>
              <a:rPr lang="nl-NL" sz="2000" b="1" dirty="0"/>
              <a:t>Vervolg voorbeelden</a:t>
            </a:r>
            <a:endParaRPr lang="nl-NL" sz="200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 dirty="0" smtClean="0"/>
          </a:p>
          <a:p>
            <a:pPr marL="0" indent="0"/>
            <a:r>
              <a:rPr lang="nl-NL" dirty="0" smtClean="0"/>
              <a:t> 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graphicFrame>
        <p:nvGraphicFramePr>
          <p:cNvPr id="5" name="Tabel 4"/>
          <p:cNvGraphicFramePr>
            <a:graphicFrameLocks noGrp="1"/>
          </p:cNvGraphicFramePr>
          <p:nvPr>
            <p:extLst/>
          </p:nvPr>
        </p:nvGraphicFramePr>
        <p:xfrm>
          <a:off x="2351584" y="1442120"/>
          <a:ext cx="7272808" cy="50566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83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dirty="0" smtClean="0"/>
                        <a:t>Thema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Omgevingsvisie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Omgevingsplan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Omgevings-vergunning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Duurzaamheid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Hanteer duurzaamheid als </a:t>
                      </a:r>
                      <a:r>
                        <a:rPr lang="nl-NL" sz="1200" dirty="0" err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medesturend</a:t>
                      </a:r>
                      <a:r>
                        <a:rPr lang="nl-NL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principe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bij ontwikkelingen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Verklein de ecologische footprint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Omgevingswaarden opnemen, zoals: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de met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verwarming van woongebouwen gepaarde CO2-uitstoot is gereduceerd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met ten minste 70%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Zonnepanelen, warmtepomp, groene daken, isolatiemaatregelen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Milieu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Ga voorzichtig om met het toevoegen van gevoelige functies bij A28 en veehouderijen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Omgevingswaarden opnemen, zoals:</a:t>
                      </a:r>
                      <a:endParaRPr lang="nl-N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geluidproductie van </a:t>
                      </a:r>
                      <a:r>
                        <a:rPr lang="nl-NL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een warmtepomp </a:t>
                      </a:r>
                      <a:r>
                        <a:rPr lang="nl-N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is niet </a:t>
                      </a:r>
                      <a:r>
                        <a:rPr lang="nl-NL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meer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dan 35 dB(A) </a:t>
                      </a:r>
                      <a:r>
                        <a:rPr lang="nl-N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op </a:t>
                      </a:r>
                      <a:r>
                        <a:rPr lang="nl-NL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de buitengevel van een verblijfsruimte van </a:t>
                      </a:r>
                      <a:r>
                        <a:rPr lang="nl-N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derden </a:t>
                      </a:r>
                      <a:endParaRPr lang="nl-N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NL" sz="1200" dirty="0" smtClean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 err="1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Nieuwvestiging</a:t>
                      </a:r>
                      <a:r>
                        <a:rPr lang="nl-N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nl-NL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van intensieve, niet-grondgebonden veehouderijen uitsluiten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Gevelmaatregelen voorschrijven om geluidhinder te beperken.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 err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Fijnstoffilters</a:t>
                      </a:r>
                      <a:r>
                        <a:rPr lang="nl-NL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(incl. </a:t>
                      </a:r>
                      <a:r>
                        <a:rPr lang="nl-NL" sz="1200" dirty="0" err="1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onderhouds-contract</a:t>
                      </a:r>
                      <a:r>
                        <a:rPr lang="nl-N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nl-NL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van minimaal 10 jaar)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193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2129876" y="908720"/>
            <a:ext cx="7696200" cy="533400"/>
          </a:xfrm>
        </p:spPr>
        <p:txBody>
          <a:bodyPr/>
          <a:lstStyle/>
          <a:p>
            <a:r>
              <a:rPr lang="nl-NL" sz="2400" b="1" i="0" dirty="0"/>
              <a:t>Huidige stand van zaken</a:t>
            </a:r>
            <a:endParaRPr lang="nl-NL" sz="2400" b="1" i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sz="2000" dirty="0"/>
              <a:t>Waan van de dag….</a:t>
            </a:r>
          </a:p>
          <a:p>
            <a:endParaRPr lang="nl-NL" sz="2000" dirty="0"/>
          </a:p>
          <a:p>
            <a:r>
              <a:rPr lang="nl-NL" sz="2000" dirty="0"/>
              <a:t>Nu halverwege stap 1: bezig met </a:t>
            </a:r>
            <a:r>
              <a:rPr lang="nl-NL" sz="2000" dirty="0" err="1"/>
              <a:t>quick</a:t>
            </a:r>
            <a:r>
              <a:rPr lang="nl-NL" sz="2000" dirty="0"/>
              <a:t> scan gezonde leefomgeving</a:t>
            </a:r>
          </a:p>
          <a:p>
            <a:endParaRPr lang="nl-NL" sz="2000" dirty="0"/>
          </a:p>
          <a:p>
            <a:endParaRPr lang="nl-NL" sz="2000" dirty="0"/>
          </a:p>
          <a:p>
            <a:r>
              <a:rPr lang="nl-NL" sz="2000" dirty="0"/>
              <a:t>Presentatie klankbordgroep Omgevingswet (raadsleden)</a:t>
            </a:r>
          </a:p>
          <a:p>
            <a:endParaRPr lang="nl-NL" sz="2000" dirty="0"/>
          </a:p>
          <a:p>
            <a:endParaRPr lang="nl-NL" sz="2000" dirty="0"/>
          </a:p>
          <a:p>
            <a:pPr>
              <a:buFontTx/>
              <a:buChar char="-"/>
            </a:pPr>
            <a:endParaRPr lang="nl-NL" sz="2000" dirty="0"/>
          </a:p>
          <a:p>
            <a:pPr>
              <a:buFontTx/>
              <a:buChar char="-"/>
            </a:pPr>
            <a:endParaRPr lang="nl-NL" sz="2000" dirty="0"/>
          </a:p>
        </p:txBody>
      </p:sp>
      <p:sp>
        <p:nvSpPr>
          <p:cNvPr id="5" name="Tijdelijke aanduiding voor tekst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altLang="nl-NL" dirty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ＭＳ Ｐゴシック" pitchFamily="34" charset="-128"/>
                <a:cs typeface="Arial" charset="0"/>
              </a:rPr>
              <a:t>De Omgevingswet en Gezondheid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4798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jdelijke aanduiding voor tekst 2"/>
          <p:cNvSpPr>
            <a:spLocks noGrp="1"/>
          </p:cNvSpPr>
          <p:nvPr>
            <p:ph type="body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0" rIns="91440" bIns="0" numCol="1" anchor="t" anchorCtr="0" compatLnSpc="1">
            <a:prstTxWarp prst="textNoShape">
              <a:avLst/>
            </a:prstTxWarp>
          </a:bodyPr>
          <a:lstStyle/>
          <a:p>
            <a:endParaRPr lang="nl-NL" altLang="nl-NL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endParaRPr lang="nl-NL" altLang="nl-NL" smtClean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18436" name="Tijdelijke aanduiding voor tekst 3"/>
          <p:cNvSpPr>
            <a:spLocks noGrp="1"/>
          </p:cNvSpPr>
          <p:nvPr>
            <p:ph type="body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r>
              <a:rPr lang="nl-NL" altLang="nl-NL" sz="3600" i="1" dirty="0">
                <a:latin typeface="Arial" charset="0"/>
                <a:ea typeface="ＭＳ Ｐゴシック" pitchFamily="34" charset="-128"/>
                <a:cs typeface="Arial" charset="0"/>
              </a:rPr>
              <a:t>Leerpunten:</a:t>
            </a:r>
          </a:p>
          <a:p>
            <a:pPr>
              <a:buFontTx/>
              <a:buChar char="-"/>
            </a:pPr>
            <a:r>
              <a:rPr lang="nl-NL" altLang="nl-NL" sz="2000" i="1" dirty="0">
                <a:latin typeface="Arial" charset="0"/>
                <a:ea typeface="ＭＳ Ｐゴシック" pitchFamily="34" charset="-128"/>
                <a:cs typeface="Arial" charset="0"/>
              </a:rPr>
              <a:t>Neem er de tijd voor, maar haak aan op de juiste momenten in voorbereiding op Omgevingswet</a:t>
            </a:r>
          </a:p>
          <a:p>
            <a:pPr marL="0" indent="0"/>
            <a:endParaRPr lang="nl-NL" altLang="nl-NL" sz="2000" i="1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>
              <a:buFontTx/>
              <a:buChar char="-"/>
            </a:pPr>
            <a:r>
              <a:rPr lang="nl-NL" altLang="nl-NL" sz="2000" i="1" dirty="0">
                <a:latin typeface="Arial" charset="0"/>
                <a:ea typeface="ＭＳ Ｐゴシック" pitchFamily="34" charset="-128"/>
                <a:cs typeface="Arial" charset="0"/>
              </a:rPr>
              <a:t>Denk en werk integraal</a:t>
            </a:r>
          </a:p>
          <a:p>
            <a:pPr marL="0" indent="0"/>
            <a:endParaRPr lang="nl-NL" altLang="nl-NL" sz="2000" i="1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>
              <a:buFontTx/>
              <a:buChar char="-"/>
            </a:pPr>
            <a:r>
              <a:rPr lang="nl-NL" altLang="nl-NL" sz="2000" i="1" dirty="0">
                <a:latin typeface="Arial" charset="0"/>
                <a:ea typeface="ＭＳ Ｐゴシック" pitchFamily="34" charset="-128"/>
                <a:cs typeface="Arial" charset="0"/>
              </a:rPr>
              <a:t>Betrokken wethouder  en gemeenteraad</a:t>
            </a:r>
          </a:p>
          <a:p>
            <a:pPr>
              <a:buFontTx/>
              <a:buChar char="-"/>
            </a:pPr>
            <a:endParaRPr lang="nl-NL" altLang="nl-NL" sz="2000" i="1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>
              <a:buFontTx/>
              <a:buChar char="-"/>
            </a:pPr>
            <a:endParaRPr lang="nl-NL" altLang="nl-NL" sz="2000" i="1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>
              <a:buFont typeface="Arial" charset="0"/>
              <a:buNone/>
            </a:pPr>
            <a:endParaRPr lang="nl-NL" altLang="nl-NL" sz="2000" i="1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>
              <a:buFont typeface="Arial" charset="0"/>
              <a:buNone/>
            </a:pPr>
            <a:endParaRPr lang="nl-NL" altLang="nl-NL" sz="3600" i="1" dirty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7" name="Tijdelijke aanduiding voor tekst 9"/>
          <p:cNvSpPr txBox="1">
            <a:spLocks/>
          </p:cNvSpPr>
          <p:nvPr/>
        </p:nvSpPr>
        <p:spPr bwMode="auto">
          <a:xfrm>
            <a:off x="2133600" y="609600"/>
            <a:ext cx="7696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0" rIns="9144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b="1" kern="1200" baseline="0">
                <a:solidFill>
                  <a:srgbClr val="00387B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nl-NL" altLang="nl-NL" dirty="0">
                <a:solidFill>
                  <a:srgbClr val="1F497D">
                    <a:lumMod val="40000"/>
                    <a:lumOff val="60000"/>
                  </a:srgbClr>
                </a:solidFill>
                <a:latin typeface="Arial" charset="0"/>
                <a:ea typeface="ＭＳ Ｐゴシック" pitchFamily="34" charset="-128"/>
                <a:cs typeface="Arial" charset="0"/>
              </a:rPr>
              <a:t>De Omgevingswet en Gezondheid</a:t>
            </a:r>
          </a:p>
          <a:p>
            <a:pPr eaLnBrk="1" hangingPunct="1"/>
            <a:endParaRPr lang="nl-NL" altLang="nl-NL" dirty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51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9530" y="349580"/>
            <a:ext cx="11233755" cy="692460"/>
          </a:xfrm>
        </p:spPr>
        <p:txBody>
          <a:bodyPr>
            <a:normAutofit/>
          </a:bodyPr>
          <a:lstStyle/>
          <a:p>
            <a:r>
              <a:rPr lang="nl-NL" sz="2800" dirty="0">
                <a:solidFill>
                  <a:srgbClr val="002060"/>
                </a:solidFill>
              </a:rPr>
              <a:t>NOVI en VWS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1"/>
          </p:nvPr>
        </p:nvSpPr>
        <p:spPr>
          <a:xfrm>
            <a:off x="449650" y="1042041"/>
            <a:ext cx="5828933" cy="2758064"/>
          </a:xfrm>
        </p:spPr>
        <p:txBody>
          <a:bodyPr>
            <a:normAutofit lnSpcReduction="10000"/>
          </a:bodyPr>
          <a:lstStyle/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nl-NL" sz="2000" dirty="0" smtClean="0">
                <a:solidFill>
                  <a:srgbClr val="0070C0"/>
                </a:solidFill>
              </a:rPr>
              <a:t>BZK trekker van de nationale Omgevingsvisie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nl-NL" sz="2000" dirty="0" smtClean="0">
                <a:solidFill>
                  <a:srgbClr val="0070C0"/>
                </a:solidFill>
              </a:rPr>
              <a:t>Drie uitgangspunten</a:t>
            </a:r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nl-NL" sz="2000" dirty="0" smtClean="0">
                <a:solidFill>
                  <a:srgbClr val="0070C0"/>
                </a:solidFill>
              </a:rPr>
              <a:t>Combinaties </a:t>
            </a:r>
            <a:r>
              <a:rPr lang="nl-NL" sz="2000" dirty="0">
                <a:solidFill>
                  <a:srgbClr val="0070C0"/>
                </a:solidFill>
              </a:rPr>
              <a:t>van functies gaan voor enkelvoudige </a:t>
            </a:r>
            <a:r>
              <a:rPr lang="nl-NL" sz="2000" dirty="0" smtClean="0">
                <a:solidFill>
                  <a:srgbClr val="0070C0"/>
                </a:solidFill>
              </a:rPr>
              <a:t>functies;</a:t>
            </a:r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nl-NL" sz="2000" dirty="0" smtClean="0">
                <a:solidFill>
                  <a:srgbClr val="0070C0"/>
                </a:solidFill>
              </a:rPr>
              <a:t>Kenmerken </a:t>
            </a:r>
            <a:r>
              <a:rPr lang="nl-NL" sz="2000" dirty="0">
                <a:solidFill>
                  <a:srgbClr val="0070C0"/>
                </a:solidFill>
              </a:rPr>
              <a:t>en identiteit van een gebied staan </a:t>
            </a:r>
            <a:r>
              <a:rPr lang="nl-NL" sz="2000" dirty="0" smtClean="0">
                <a:solidFill>
                  <a:srgbClr val="0070C0"/>
                </a:solidFill>
              </a:rPr>
              <a:t>centraal;</a:t>
            </a:r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nl-NL" sz="2000" dirty="0" smtClean="0">
                <a:solidFill>
                  <a:srgbClr val="0070C0"/>
                </a:solidFill>
              </a:rPr>
              <a:t>Afwentelen </a:t>
            </a:r>
            <a:r>
              <a:rPr lang="nl-NL" sz="2000" dirty="0">
                <a:solidFill>
                  <a:srgbClr val="0070C0"/>
                </a:solidFill>
              </a:rPr>
              <a:t>wordt voorkomen. </a:t>
            </a:r>
            <a:endParaRPr lang="nl-NL" sz="2000" dirty="0" smtClean="0">
              <a:solidFill>
                <a:srgbClr val="0070C0"/>
              </a:solidFill>
            </a:endParaRPr>
          </a:p>
          <a:p>
            <a:pPr marL="445734" lvl="1" indent="-285750">
              <a:lnSpc>
                <a:spcPct val="100000"/>
              </a:lnSpc>
              <a:buFontTx/>
              <a:buChar char="-"/>
            </a:pPr>
            <a:endParaRPr lang="nl-NL" sz="2000" dirty="0">
              <a:solidFill>
                <a:srgbClr val="0070C0"/>
              </a:solidFill>
            </a:endParaRP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nl-NL" sz="2000" dirty="0" smtClean="0">
                <a:solidFill>
                  <a:srgbClr val="0070C0"/>
                </a:solidFill>
              </a:rPr>
              <a:t>Proces van bijna twee jaar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endParaRPr lang="nl-NL" sz="2000" dirty="0" smtClean="0">
              <a:solidFill>
                <a:srgbClr val="0070C0"/>
              </a:solidFill>
            </a:endParaRPr>
          </a:p>
          <a:p>
            <a:pPr marL="445734" lvl="1" indent="-285750">
              <a:buFontTx/>
              <a:buChar char="-"/>
            </a:pPr>
            <a:endParaRPr lang="nl-NL" dirty="0">
              <a:solidFill>
                <a:srgbClr val="0070C0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8583" y="349580"/>
            <a:ext cx="5715000" cy="285750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449530" y="3669474"/>
            <a:ext cx="10770919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defTabSz="617083">
              <a:buFontTx/>
              <a:buChar char="-"/>
            </a:pPr>
            <a:r>
              <a:rPr lang="nl-NL" sz="1900" dirty="0">
                <a:solidFill>
                  <a:srgbClr val="0070C0"/>
                </a:solidFill>
              </a:rPr>
              <a:t>Februari 2019 concrete input VWS: Bijeenkomst met GGD GHOR NL, gemeente Utrecht, RIVM, </a:t>
            </a:r>
            <a:r>
              <a:rPr lang="nl-NL" sz="1900" dirty="0" err="1">
                <a:solidFill>
                  <a:srgbClr val="0070C0"/>
                </a:solidFill>
              </a:rPr>
              <a:t>ZonMW</a:t>
            </a:r>
            <a:r>
              <a:rPr lang="nl-NL" sz="1900" dirty="0">
                <a:solidFill>
                  <a:srgbClr val="0070C0"/>
                </a:solidFill>
              </a:rPr>
              <a:t>, Pharos</a:t>
            </a:r>
          </a:p>
          <a:p>
            <a:pPr marL="285750" lvl="0" indent="-285750" defTabSz="617083">
              <a:buFontTx/>
              <a:buChar char="-"/>
            </a:pPr>
            <a:endParaRPr lang="nl-NL" sz="1900" dirty="0">
              <a:solidFill>
                <a:srgbClr val="0070C0"/>
              </a:solidFill>
            </a:endParaRPr>
          </a:p>
          <a:p>
            <a:pPr marL="502884" lvl="1" indent="-342900" defTabSz="617083">
              <a:buFont typeface="Arial" panose="020B0604020202020204" pitchFamily="34" charset="0"/>
              <a:buChar char="•"/>
            </a:pPr>
            <a:r>
              <a:rPr lang="nl-NL" sz="1900" dirty="0">
                <a:solidFill>
                  <a:srgbClr val="0070C0"/>
                </a:solidFill>
              </a:rPr>
              <a:t>Vertaalslag van opgaven binnen volksgezondheid naar koppeling gezondheidsthema’s aan de prioriteiten NOVI</a:t>
            </a:r>
          </a:p>
          <a:p>
            <a:pPr marL="502884" lvl="1" indent="-342900" defTabSz="617083">
              <a:buFont typeface="Arial" panose="020B0604020202020204" pitchFamily="34" charset="0"/>
              <a:buChar char="•"/>
            </a:pPr>
            <a:r>
              <a:rPr lang="nl-NL" sz="1900" dirty="0">
                <a:solidFill>
                  <a:srgbClr val="0070C0"/>
                </a:solidFill>
              </a:rPr>
              <a:t>Concepttekst die </a:t>
            </a:r>
          </a:p>
          <a:p>
            <a:pPr marL="604291" lvl="2" indent="-285750" defTabSz="617083">
              <a:buFontTx/>
              <a:buChar char="-"/>
            </a:pPr>
            <a:r>
              <a:rPr lang="nl-NL" sz="1900" dirty="0">
                <a:solidFill>
                  <a:srgbClr val="0070C0"/>
                </a:solidFill>
              </a:rPr>
              <a:t>Input leverde voor tekstvoorstellen NOVI</a:t>
            </a:r>
          </a:p>
          <a:p>
            <a:pPr marL="604291" lvl="2" indent="-285750" defTabSz="617083">
              <a:buFontTx/>
              <a:buChar char="-"/>
            </a:pPr>
            <a:r>
              <a:rPr lang="nl-NL" sz="1900" dirty="0">
                <a:solidFill>
                  <a:srgbClr val="0070C0"/>
                </a:solidFill>
              </a:rPr>
              <a:t>Input leverde voor visie VWS</a:t>
            </a:r>
          </a:p>
        </p:txBody>
      </p:sp>
    </p:spTree>
    <p:extLst>
      <p:ext uri="{BB962C8B-B14F-4D97-AF65-F5344CB8AC3E}">
        <p14:creationId xmlns:p14="http://schemas.microsoft.com/office/powerpoint/2010/main" val="3838529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8774" y="644713"/>
            <a:ext cx="9678390" cy="692460"/>
          </a:xfrm>
        </p:spPr>
        <p:txBody>
          <a:bodyPr>
            <a:noAutofit/>
          </a:bodyPr>
          <a:lstStyle/>
          <a:p>
            <a:r>
              <a:rPr lang="nl-NL" sz="2519" dirty="0">
                <a:solidFill>
                  <a:srgbClr val="002060"/>
                </a:solidFill>
              </a:rPr>
              <a:t>Perspectief op gezondheid in de fysieke en sociale omgeving</a:t>
            </a:r>
            <a:br>
              <a:rPr lang="nl-NL" sz="2519" dirty="0">
                <a:solidFill>
                  <a:srgbClr val="002060"/>
                </a:solidFill>
              </a:rPr>
            </a:br>
            <a:r>
              <a:rPr lang="nl-NL" sz="2519" dirty="0">
                <a:solidFill>
                  <a:srgbClr val="002060"/>
                </a:solidFill>
              </a:rPr>
              <a:t>VWS – </a:t>
            </a:r>
            <a:r>
              <a:rPr lang="nl-NL" sz="2519" dirty="0" err="1">
                <a:solidFill>
                  <a:srgbClr val="002060"/>
                </a:solidFill>
              </a:rPr>
              <a:t>work</a:t>
            </a:r>
            <a:r>
              <a:rPr lang="nl-NL" sz="2519" dirty="0">
                <a:solidFill>
                  <a:srgbClr val="002060"/>
                </a:solidFill>
              </a:rPr>
              <a:t> in </a:t>
            </a:r>
            <a:r>
              <a:rPr lang="nl-NL" sz="2519" dirty="0" err="1">
                <a:solidFill>
                  <a:srgbClr val="002060"/>
                </a:solidFill>
              </a:rPr>
              <a:t>progress</a:t>
            </a:r>
            <a:endParaRPr lang="nl-NL" sz="2519" dirty="0">
              <a:solidFill>
                <a:srgbClr val="00206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96676" y="1337173"/>
            <a:ext cx="8578287" cy="5075502"/>
          </a:xfrm>
        </p:spPr>
        <p:txBody>
          <a:bodyPr>
            <a:noAutofit/>
          </a:bodyPr>
          <a:lstStyle/>
          <a:p>
            <a:pPr marL="308541" indent="-308541">
              <a:lnSpc>
                <a:spcPct val="150000"/>
              </a:lnSpc>
              <a:buAutoNum type="arabicParenR"/>
            </a:pPr>
            <a:r>
              <a:rPr lang="nl-NL" sz="2000" dirty="0">
                <a:solidFill>
                  <a:srgbClr val="0070C0"/>
                </a:solidFill>
              </a:rPr>
              <a:t>Makkelijk maken </a:t>
            </a:r>
            <a:r>
              <a:rPr lang="nl-NL" sz="2000" dirty="0">
                <a:solidFill>
                  <a:schemeClr val="accent1">
                    <a:lumMod val="75000"/>
                  </a:schemeClr>
                </a:solidFill>
              </a:rPr>
              <a:t>GEZONDE LEEFSTIJL</a:t>
            </a:r>
          </a:p>
          <a:p>
            <a:pPr marL="308541" indent="-308541">
              <a:lnSpc>
                <a:spcPct val="150000"/>
              </a:lnSpc>
              <a:buAutoNum type="arabicParenR"/>
            </a:pPr>
            <a:r>
              <a:rPr lang="nl-NL" sz="2000" dirty="0">
                <a:solidFill>
                  <a:srgbClr val="0070C0"/>
                </a:solidFill>
              </a:rPr>
              <a:t>Vergroten </a:t>
            </a:r>
            <a:r>
              <a:rPr lang="nl-NL" sz="2000" dirty="0">
                <a:solidFill>
                  <a:schemeClr val="accent5">
                    <a:lumMod val="75000"/>
                  </a:schemeClr>
                </a:solidFill>
              </a:rPr>
              <a:t>GEZONDHEIDSPOTENTIEEL</a:t>
            </a:r>
            <a:r>
              <a:rPr lang="nl-NL" sz="2000" dirty="0">
                <a:solidFill>
                  <a:srgbClr val="0070C0"/>
                </a:solidFill>
              </a:rPr>
              <a:t> van kwetsbare groepen, gelijke kansen op gezondheid</a:t>
            </a:r>
          </a:p>
          <a:p>
            <a:pPr marL="308541" indent="-308541">
              <a:lnSpc>
                <a:spcPct val="150000"/>
              </a:lnSpc>
              <a:buAutoNum type="arabicParenR"/>
            </a:pPr>
            <a:r>
              <a:rPr lang="nl-NL" sz="2000" dirty="0">
                <a:solidFill>
                  <a:schemeClr val="accent3">
                    <a:lumMod val="75000"/>
                  </a:schemeClr>
                </a:solidFill>
              </a:rPr>
              <a:t>TOEGANKELIJKHEID, VEILIGHEID, BEREIKBAARHEID</a:t>
            </a:r>
          </a:p>
          <a:p>
            <a:pPr marL="308541" indent="-308541">
              <a:lnSpc>
                <a:spcPct val="150000"/>
              </a:lnSpc>
              <a:buAutoNum type="arabicParenR"/>
            </a:pPr>
            <a:r>
              <a:rPr lang="nl-NL" sz="2000" dirty="0">
                <a:solidFill>
                  <a:schemeClr val="tx2">
                    <a:lumMod val="85000"/>
                    <a:lumOff val="15000"/>
                  </a:schemeClr>
                </a:solidFill>
              </a:rPr>
              <a:t>SOCIALE INCLUSIE </a:t>
            </a:r>
            <a:r>
              <a:rPr lang="nl-NL" sz="2000" dirty="0">
                <a:solidFill>
                  <a:srgbClr val="0070C0"/>
                </a:solidFill>
              </a:rPr>
              <a:t>om o.a. bij te dragen aan zelf- en samenredzaamheid </a:t>
            </a:r>
          </a:p>
          <a:p>
            <a:pPr marL="308541" indent="-308541">
              <a:lnSpc>
                <a:spcPct val="150000"/>
              </a:lnSpc>
              <a:buAutoNum type="arabicParenR"/>
            </a:pPr>
            <a:r>
              <a:rPr lang="nl-NL" sz="2000" dirty="0">
                <a:solidFill>
                  <a:schemeClr val="accent6">
                    <a:lumMod val="75000"/>
                  </a:schemeClr>
                </a:solidFill>
              </a:rPr>
              <a:t>GEZONDHEIDSBESCHERMING</a:t>
            </a:r>
            <a:r>
              <a:rPr lang="nl-NL" sz="2000" dirty="0">
                <a:solidFill>
                  <a:srgbClr val="0070C0"/>
                </a:solidFill>
              </a:rPr>
              <a:t> (lucht, geluid, stoffen, hitte, infectieziekten </a:t>
            </a:r>
            <a:r>
              <a:rPr lang="nl-NL" sz="2000" dirty="0" err="1">
                <a:solidFill>
                  <a:srgbClr val="0070C0"/>
                </a:solidFill>
              </a:rPr>
              <a:t>etc</a:t>
            </a:r>
            <a:r>
              <a:rPr lang="nl-NL" sz="2000" dirty="0">
                <a:solidFill>
                  <a:srgbClr val="0070C0"/>
                </a:solidFill>
              </a:rPr>
              <a:t>)</a:t>
            </a:r>
          </a:p>
          <a:p>
            <a:pPr marL="308541" indent="-308541">
              <a:lnSpc>
                <a:spcPct val="150000"/>
              </a:lnSpc>
              <a:buAutoNum type="arabicParenR"/>
            </a:pPr>
            <a:endParaRPr lang="nl-NL" sz="2000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nl-NL" sz="2000" dirty="0">
                <a:solidFill>
                  <a:srgbClr val="0070C0"/>
                </a:solidFill>
              </a:rPr>
              <a:t>Aansluitend: diverse ambities, o.a. door in te zetten op gebieden met grootste gezondheidsachterstanden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7724" y="2520659"/>
            <a:ext cx="3790910" cy="284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0152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97527" y="319282"/>
            <a:ext cx="5664530" cy="793507"/>
          </a:xfrm>
        </p:spPr>
        <p:txBody>
          <a:bodyPr>
            <a:noAutofit/>
          </a:bodyPr>
          <a:lstStyle/>
          <a:p>
            <a:r>
              <a:rPr lang="nl-NL" sz="2519" dirty="0">
                <a:solidFill>
                  <a:srgbClr val="002060"/>
                </a:solidFill>
              </a:rPr>
              <a:t>Ontwerp Nationale Omgevingsvisie (ontwerpnovi.nl)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997527" y="1242542"/>
            <a:ext cx="4987637" cy="283069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nl-NL" sz="2160" dirty="0">
                <a:solidFill>
                  <a:srgbClr val="0070C0"/>
                </a:solidFill>
              </a:rPr>
              <a:t>Vier prioriteiten</a:t>
            </a:r>
          </a:p>
          <a:p>
            <a:pPr marL="411389" indent="-411389">
              <a:lnSpc>
                <a:spcPct val="150000"/>
              </a:lnSpc>
              <a:buAutoNum type="arabicParenR"/>
            </a:pPr>
            <a:r>
              <a:rPr lang="nl-NL" sz="2160" dirty="0">
                <a:solidFill>
                  <a:srgbClr val="0070C0"/>
                </a:solidFill>
              </a:rPr>
              <a:t>Ruimte voor klimaatadaptatie en energietransitie</a:t>
            </a:r>
          </a:p>
          <a:p>
            <a:pPr marL="411389" indent="-411389">
              <a:lnSpc>
                <a:spcPct val="150000"/>
              </a:lnSpc>
              <a:buAutoNum type="arabicParenR"/>
            </a:pPr>
            <a:r>
              <a:rPr lang="nl-NL" sz="2160" dirty="0">
                <a:solidFill>
                  <a:srgbClr val="0070C0"/>
                </a:solidFill>
              </a:rPr>
              <a:t>Duurzaam economisch groeipotentieel </a:t>
            </a:r>
          </a:p>
          <a:p>
            <a:pPr marL="411389" indent="-411389">
              <a:lnSpc>
                <a:spcPct val="150000"/>
              </a:lnSpc>
              <a:buAutoNum type="arabicParenR"/>
            </a:pPr>
            <a:r>
              <a:rPr lang="nl-NL" sz="2160" dirty="0">
                <a:solidFill>
                  <a:srgbClr val="C00000"/>
                </a:solidFill>
              </a:rPr>
              <a:t>Sterke en gezonde steden en regio’s</a:t>
            </a:r>
          </a:p>
          <a:p>
            <a:pPr marL="411389" indent="-411389">
              <a:lnSpc>
                <a:spcPct val="150000"/>
              </a:lnSpc>
              <a:buAutoNum type="arabicParenR"/>
            </a:pPr>
            <a:r>
              <a:rPr lang="nl-NL" sz="2160" dirty="0">
                <a:solidFill>
                  <a:srgbClr val="0070C0"/>
                </a:solidFill>
              </a:rPr>
              <a:t>Toekomstbestendige ontwikkeling van het landelijk gebied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3088" y="115114"/>
            <a:ext cx="5574118" cy="674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7857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69" y="4071717"/>
            <a:ext cx="4745387" cy="2672246"/>
          </a:xfrm>
          <a:prstGeom prst="rect">
            <a:avLst/>
          </a:prstGeom>
        </p:spPr>
      </p:pic>
      <p:sp>
        <p:nvSpPr>
          <p:cNvPr id="5" name="Tijdelijke aanduiding voor inhoud 4"/>
          <p:cNvSpPr txBox="1">
            <a:spLocks noGrp="1"/>
          </p:cNvSpPr>
          <p:nvPr>
            <p:ph sz="half" idx="1"/>
          </p:nvPr>
        </p:nvSpPr>
        <p:spPr>
          <a:xfrm>
            <a:off x="1874252" y="159625"/>
            <a:ext cx="5356981" cy="374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nl-NL" sz="2160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“In 2050 is de leefomgeving zodanig ingericht dat de gezondheid van mensen bevorderd wordt. (…)  Bijvoorbeeld door meer (stedelijk) groen, waterspeelplaatsen, fiets- en wandelpaden, zitbankjes, groene schoolpleinen en rookvrije gebieden. </a:t>
            </a:r>
            <a:r>
              <a:rPr lang="nl-NL" sz="2160" b="1" dirty="0">
                <a:solidFill>
                  <a:srgbClr val="FF0000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Door een integrale benadering in de stedelijke ontwikkeling is gezondheidswinst behaald in wijken waar relatief veel kwetsbare groepen wonen.</a:t>
            </a:r>
            <a:r>
              <a:rPr lang="nl-NL" sz="216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”</a:t>
            </a:r>
            <a:endParaRPr lang="nl-NL" sz="2160" b="1" dirty="0">
              <a:solidFill>
                <a:srgbClr val="FF0000"/>
              </a:solidFill>
              <a:latin typeface="Microsoft JhengHei Light" panose="020B0304030504040204" pitchFamily="34" charset="-120"/>
              <a:ea typeface="Microsoft JhengHei Light" panose="020B0304030504040204" pitchFamily="34" charset="-12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8536349" y="507730"/>
            <a:ext cx="2933715" cy="535531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defTabSz="914188"/>
            <a:r>
              <a:rPr lang="nl-NL" dirty="0" err="1">
                <a:solidFill>
                  <a:srgbClr val="0070C0"/>
                </a:solidFill>
                <a:latin typeface="Arial"/>
              </a:rPr>
              <a:t>Quality</a:t>
            </a:r>
            <a:r>
              <a:rPr lang="nl-NL" dirty="0">
                <a:solidFill>
                  <a:srgbClr val="0070C0"/>
                </a:solidFill>
                <a:latin typeface="Arial"/>
              </a:rPr>
              <a:t> of life voorop</a:t>
            </a:r>
            <a:r>
              <a:rPr lang="nl-NL" dirty="0">
                <a:solidFill>
                  <a:prstClr val="black"/>
                </a:solidFill>
                <a:latin typeface="Arial"/>
              </a:rPr>
              <a:t>: </a:t>
            </a:r>
            <a:endParaRPr lang="nl-NL" dirty="0" smtClean="0">
              <a:solidFill>
                <a:prstClr val="black"/>
              </a:solidFill>
              <a:latin typeface="Arial"/>
            </a:endParaRPr>
          </a:p>
          <a:p>
            <a:pPr marL="285750" indent="-285750" defTabSz="914188">
              <a:buFont typeface="Arial" panose="020B0604020202020204" pitchFamily="34" charset="0"/>
              <a:buChar char="•"/>
            </a:pPr>
            <a:r>
              <a:rPr lang="nl-NL" dirty="0" smtClean="0">
                <a:solidFill>
                  <a:prstClr val="black"/>
                </a:solidFill>
                <a:latin typeface="Arial"/>
              </a:rPr>
              <a:t>gezonde</a:t>
            </a:r>
            <a:r>
              <a:rPr lang="nl-NL" dirty="0">
                <a:solidFill>
                  <a:prstClr val="black"/>
                </a:solidFill>
                <a:latin typeface="Arial"/>
              </a:rPr>
              <a:t>, aantrekkelijke, veilige, schone </a:t>
            </a:r>
            <a:r>
              <a:rPr lang="nl-NL" dirty="0" smtClean="0">
                <a:solidFill>
                  <a:prstClr val="black"/>
                </a:solidFill>
                <a:latin typeface="Arial"/>
              </a:rPr>
              <a:t>steden</a:t>
            </a:r>
          </a:p>
          <a:p>
            <a:pPr marL="285750" indent="-285750" defTabSz="914188">
              <a:buFont typeface="Arial" panose="020B0604020202020204" pitchFamily="34" charset="0"/>
              <a:buChar char="•"/>
            </a:pPr>
            <a:r>
              <a:rPr lang="nl-NL" dirty="0" smtClean="0">
                <a:solidFill>
                  <a:prstClr val="black"/>
                </a:solidFill>
                <a:latin typeface="Arial"/>
              </a:rPr>
              <a:t>Combineren </a:t>
            </a:r>
            <a:r>
              <a:rPr lang="nl-NL" dirty="0">
                <a:solidFill>
                  <a:prstClr val="black"/>
                </a:solidFill>
                <a:latin typeface="Arial"/>
              </a:rPr>
              <a:t>van functies</a:t>
            </a:r>
          </a:p>
          <a:p>
            <a:pPr marL="308541" indent="-308541" defTabSz="914188">
              <a:buFontTx/>
              <a:buChar char="-"/>
            </a:pPr>
            <a:endParaRPr lang="nl-NL" dirty="0">
              <a:solidFill>
                <a:prstClr val="black"/>
              </a:solidFill>
              <a:latin typeface="Arial"/>
            </a:endParaRPr>
          </a:p>
          <a:p>
            <a:pPr defTabSz="914188"/>
            <a:r>
              <a:rPr lang="nl-NL" dirty="0">
                <a:solidFill>
                  <a:srgbClr val="0070C0"/>
                </a:solidFill>
                <a:latin typeface="Arial"/>
              </a:rPr>
              <a:t>Gezonde Steden en Regio’s</a:t>
            </a:r>
          </a:p>
          <a:p>
            <a:pPr marL="285750" indent="-285750" defTabSz="914188">
              <a:buFont typeface="Arial" panose="020B0604020202020204" pitchFamily="34" charset="0"/>
              <a:buChar char="•"/>
            </a:pPr>
            <a:r>
              <a:rPr lang="nl-NL" dirty="0">
                <a:solidFill>
                  <a:prstClr val="black"/>
                </a:solidFill>
                <a:latin typeface="Arial"/>
              </a:rPr>
              <a:t>Goede leefomgevingskwaliteit</a:t>
            </a:r>
          </a:p>
          <a:p>
            <a:pPr marL="285750" indent="-285750" defTabSz="914188">
              <a:buFont typeface="Arial" panose="020B0604020202020204" pitchFamily="34" charset="0"/>
              <a:buChar char="•"/>
            </a:pPr>
            <a:r>
              <a:rPr lang="nl-NL" dirty="0">
                <a:solidFill>
                  <a:prstClr val="black"/>
                </a:solidFill>
                <a:latin typeface="Arial"/>
              </a:rPr>
              <a:t>(gezonde) mobiliteit</a:t>
            </a:r>
          </a:p>
          <a:p>
            <a:pPr marL="308541" indent="-308541" defTabSz="914188">
              <a:buFontTx/>
              <a:buChar char="-"/>
            </a:pPr>
            <a:endParaRPr lang="nl-NL" dirty="0">
              <a:solidFill>
                <a:prstClr val="black"/>
              </a:solidFill>
              <a:latin typeface="Arial"/>
            </a:endParaRPr>
          </a:p>
          <a:p>
            <a:pPr defTabSz="914188"/>
            <a:r>
              <a:rPr lang="nl-NL" dirty="0">
                <a:solidFill>
                  <a:srgbClr val="0070C0"/>
                </a:solidFill>
                <a:latin typeface="Arial"/>
              </a:rPr>
              <a:t>Groen en water in en rond de stad</a:t>
            </a:r>
          </a:p>
          <a:p>
            <a:pPr marL="308541" indent="-308541" defTabSz="914188">
              <a:buFontTx/>
              <a:buChar char="-"/>
            </a:pPr>
            <a:endParaRPr lang="nl-NL" dirty="0">
              <a:solidFill>
                <a:srgbClr val="0070C0"/>
              </a:solidFill>
              <a:latin typeface="Arial"/>
            </a:endParaRPr>
          </a:p>
          <a:p>
            <a:pPr defTabSz="914188"/>
            <a:r>
              <a:rPr lang="nl-NL" dirty="0">
                <a:solidFill>
                  <a:srgbClr val="0070C0"/>
                </a:solidFill>
                <a:latin typeface="Arial"/>
              </a:rPr>
              <a:t>Cultureel erfgoed als drager </a:t>
            </a:r>
            <a:r>
              <a:rPr lang="nl-NL" dirty="0">
                <a:solidFill>
                  <a:prstClr val="black"/>
                </a:solidFill>
                <a:latin typeface="Arial"/>
              </a:rPr>
              <a:t>(en verbinden aan maatschappelijke opgaven)</a:t>
            </a:r>
          </a:p>
        </p:txBody>
      </p:sp>
    </p:spTree>
    <p:extLst>
      <p:ext uri="{BB962C8B-B14F-4D97-AF65-F5344CB8AC3E}">
        <p14:creationId xmlns:p14="http://schemas.microsoft.com/office/powerpoint/2010/main" val="41950402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767C82D4-3025-4B3E-89C9-18F57614C3E4}"/>
              </a:ext>
            </a:extLst>
          </p:cNvPr>
          <p:cNvSpPr/>
          <p:nvPr/>
        </p:nvSpPr>
        <p:spPr>
          <a:xfrm>
            <a:off x="1731364" y="111419"/>
            <a:ext cx="1268466" cy="282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88"/>
            <a:endParaRPr lang="nl-NL">
              <a:solidFill>
                <a:prstClr val="white"/>
              </a:solidFill>
              <a:latin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397" y="1209185"/>
            <a:ext cx="11118009" cy="5407632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1963100" y="489507"/>
            <a:ext cx="8397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88"/>
            <a:r>
              <a:rPr lang="nl-NL" dirty="0">
                <a:solidFill>
                  <a:srgbClr val="002060"/>
                </a:solidFill>
                <a:latin typeface="Arial"/>
              </a:rPr>
              <a:t>World Health </a:t>
            </a:r>
            <a:r>
              <a:rPr lang="nl-NL" dirty="0" err="1">
                <a:solidFill>
                  <a:srgbClr val="002060"/>
                </a:solidFill>
                <a:latin typeface="Arial"/>
              </a:rPr>
              <a:t>Organisation</a:t>
            </a:r>
            <a:r>
              <a:rPr lang="nl-NL" dirty="0">
                <a:solidFill>
                  <a:srgbClr val="002060"/>
                </a:solidFill>
                <a:latin typeface="Arial"/>
              </a:rPr>
              <a:t>: vijf thema’s die ingrijpen op (on)gelijkheid, gerelateerd aan ervaren gezondheid, mentale gezondheid en tevredenheid</a:t>
            </a:r>
          </a:p>
        </p:txBody>
      </p:sp>
    </p:spTree>
    <p:extLst>
      <p:ext uri="{BB962C8B-B14F-4D97-AF65-F5344CB8AC3E}">
        <p14:creationId xmlns:p14="http://schemas.microsoft.com/office/powerpoint/2010/main" val="391769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767C82D4-3025-4B3E-89C9-18F57614C3E4}"/>
              </a:ext>
            </a:extLst>
          </p:cNvPr>
          <p:cNvSpPr/>
          <p:nvPr/>
        </p:nvSpPr>
        <p:spPr>
          <a:xfrm>
            <a:off x="1731364" y="111419"/>
            <a:ext cx="1268466" cy="282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88"/>
            <a:endParaRPr lang="nl-NL">
              <a:solidFill>
                <a:prstClr val="white"/>
              </a:solidFill>
              <a:latin typeface="Arial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1963100" y="489507"/>
            <a:ext cx="8397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88"/>
            <a:r>
              <a:rPr lang="nl-NL" dirty="0">
                <a:solidFill>
                  <a:srgbClr val="002060"/>
                </a:solidFill>
                <a:latin typeface="Arial"/>
              </a:rPr>
              <a:t>World Health </a:t>
            </a:r>
            <a:r>
              <a:rPr lang="nl-NL" dirty="0" err="1">
                <a:solidFill>
                  <a:srgbClr val="002060"/>
                </a:solidFill>
                <a:latin typeface="Arial"/>
              </a:rPr>
              <a:t>Organisation</a:t>
            </a:r>
            <a:r>
              <a:rPr lang="nl-NL" dirty="0">
                <a:solidFill>
                  <a:srgbClr val="002060"/>
                </a:solidFill>
                <a:latin typeface="Arial"/>
              </a:rPr>
              <a:t>: vijf thema’s die ingrijpen op (on)gelijkheid, gerelateerd aan ervaren gezondheid, mentale gezondheid en tevredenheid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327" y="1231092"/>
            <a:ext cx="11015488" cy="532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39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84878" y="529843"/>
            <a:ext cx="8422245" cy="692460"/>
          </a:xfrm>
        </p:spPr>
        <p:txBody>
          <a:bodyPr>
            <a:normAutofit/>
          </a:bodyPr>
          <a:lstStyle/>
          <a:p>
            <a:r>
              <a:rPr lang="nl-NL" sz="2519" dirty="0">
                <a:solidFill>
                  <a:srgbClr val="002060"/>
                </a:solidFill>
              </a:rPr>
              <a:t>Impact: 1x direct, 2 x indirect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791" y="1752646"/>
            <a:ext cx="6735917" cy="4492748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884878" y="1385201"/>
            <a:ext cx="31298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541" indent="-308541" defTabSz="914188">
              <a:buFont typeface="Wingdings" panose="05000000000000000000" pitchFamily="2" charset="2"/>
              <a:buChar char="ü"/>
            </a:pPr>
            <a:r>
              <a:rPr lang="nl-NL" sz="1600" dirty="0">
                <a:solidFill>
                  <a:srgbClr val="FF0000"/>
                </a:solidFill>
                <a:latin typeface="Arial"/>
              </a:rPr>
              <a:t>Gezondheidsbescherming</a:t>
            </a:r>
          </a:p>
          <a:p>
            <a:pPr marL="308541" indent="-308541" defTabSz="914188">
              <a:buFont typeface="Wingdings" panose="05000000000000000000" pitchFamily="2" charset="2"/>
              <a:buChar char="ü"/>
            </a:pPr>
            <a:r>
              <a:rPr lang="nl-NL" sz="1600" dirty="0">
                <a:solidFill>
                  <a:srgbClr val="FF0000"/>
                </a:solidFill>
                <a:latin typeface="Arial"/>
              </a:rPr>
              <a:t>Leefstijl</a:t>
            </a:r>
          </a:p>
          <a:p>
            <a:pPr marL="308541" indent="-308541" defTabSz="914188">
              <a:buFont typeface="Wingdings" panose="05000000000000000000" pitchFamily="2" charset="2"/>
              <a:buChar char="ü"/>
            </a:pPr>
            <a:r>
              <a:rPr lang="nl-NL" sz="1600" dirty="0">
                <a:solidFill>
                  <a:srgbClr val="FF0000"/>
                </a:solidFill>
                <a:latin typeface="Arial"/>
              </a:rPr>
              <a:t>Overige determinanten van gezondheid</a:t>
            </a:r>
          </a:p>
        </p:txBody>
      </p:sp>
      <p:sp>
        <p:nvSpPr>
          <p:cNvPr id="84" name="Pijl-omlaag 83"/>
          <p:cNvSpPr/>
          <p:nvPr/>
        </p:nvSpPr>
        <p:spPr>
          <a:xfrm rot="1657045">
            <a:off x="8514164" y="1410119"/>
            <a:ext cx="551997" cy="18084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88"/>
            <a:endParaRPr lang="nl-NL">
              <a:solidFill>
                <a:prstClr val="white"/>
              </a:solidFill>
              <a:latin typeface="Arial"/>
            </a:endParaRPr>
          </a:p>
        </p:txBody>
      </p:sp>
      <p:sp>
        <p:nvSpPr>
          <p:cNvPr id="85" name="Pijl-omlaag 84"/>
          <p:cNvSpPr/>
          <p:nvPr/>
        </p:nvSpPr>
        <p:spPr>
          <a:xfrm rot="3020444">
            <a:off x="9254671" y="2255771"/>
            <a:ext cx="551997" cy="18084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88"/>
            <a:endParaRPr lang="nl-NL">
              <a:solidFill>
                <a:prstClr val="white"/>
              </a:solidFill>
              <a:latin typeface="Arial"/>
            </a:endParaRPr>
          </a:p>
        </p:txBody>
      </p:sp>
      <p:sp>
        <p:nvSpPr>
          <p:cNvPr id="86" name="Pijl-omlaag 85"/>
          <p:cNvSpPr/>
          <p:nvPr/>
        </p:nvSpPr>
        <p:spPr>
          <a:xfrm rot="4057073">
            <a:off x="9721901" y="3127277"/>
            <a:ext cx="551997" cy="18084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88"/>
            <a:endParaRPr lang="nl-NL">
              <a:solidFill>
                <a:prstClr val="white"/>
              </a:solidFill>
              <a:latin typeface="Arial"/>
            </a:endParaRPr>
          </a:p>
        </p:txBody>
      </p:sp>
      <p:sp>
        <p:nvSpPr>
          <p:cNvPr id="87" name="Pijl-omlaag 86"/>
          <p:cNvSpPr/>
          <p:nvPr/>
        </p:nvSpPr>
        <p:spPr>
          <a:xfrm rot="5682187">
            <a:off x="9909709" y="4345907"/>
            <a:ext cx="551997" cy="18084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88"/>
            <a:endParaRPr lang="nl-NL">
              <a:solidFill>
                <a:prstClr val="white"/>
              </a:solidFill>
              <a:latin typeface="Arial"/>
            </a:endParaRPr>
          </a:p>
        </p:txBody>
      </p:sp>
      <p:sp>
        <p:nvSpPr>
          <p:cNvPr id="88" name="Pijl-omlaag 87"/>
          <p:cNvSpPr/>
          <p:nvPr/>
        </p:nvSpPr>
        <p:spPr>
          <a:xfrm>
            <a:off x="6655315" y="1060125"/>
            <a:ext cx="551997" cy="23718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88"/>
            <a:endParaRPr lang="nl-NL">
              <a:solidFill>
                <a:prstClr val="white"/>
              </a:solidFill>
              <a:latin typeface="Arial"/>
            </a:endParaRPr>
          </a:p>
        </p:txBody>
      </p:sp>
      <p:sp>
        <p:nvSpPr>
          <p:cNvPr id="89" name="Pijl-omlaag 88"/>
          <p:cNvSpPr/>
          <p:nvPr/>
        </p:nvSpPr>
        <p:spPr>
          <a:xfrm rot="19599778">
            <a:off x="4563358" y="1547249"/>
            <a:ext cx="551997" cy="18084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88"/>
            <a:endParaRPr lang="nl-NL">
              <a:solidFill>
                <a:prstClr val="white"/>
              </a:solidFill>
              <a:latin typeface="Arial"/>
            </a:endParaRPr>
          </a:p>
        </p:txBody>
      </p:sp>
      <p:sp>
        <p:nvSpPr>
          <p:cNvPr id="90" name="Pijl-omlaag 89"/>
          <p:cNvSpPr/>
          <p:nvPr/>
        </p:nvSpPr>
        <p:spPr>
          <a:xfrm rot="18058078">
            <a:off x="3814526" y="2466933"/>
            <a:ext cx="551997" cy="18084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88"/>
            <a:endParaRPr lang="nl-NL">
              <a:solidFill>
                <a:prstClr val="white"/>
              </a:solidFill>
              <a:latin typeface="Arial"/>
            </a:endParaRPr>
          </a:p>
        </p:txBody>
      </p:sp>
      <p:sp>
        <p:nvSpPr>
          <p:cNvPr id="91" name="Pijl-omlaag 90"/>
          <p:cNvSpPr/>
          <p:nvPr/>
        </p:nvSpPr>
        <p:spPr>
          <a:xfrm rot="15283650">
            <a:off x="3422398" y="4345907"/>
            <a:ext cx="551997" cy="18084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88"/>
            <a:endParaRPr lang="nl-NL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32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63724" y="498597"/>
            <a:ext cx="8422245" cy="692460"/>
          </a:xfrm>
        </p:spPr>
        <p:txBody>
          <a:bodyPr>
            <a:normAutofit/>
          </a:bodyPr>
          <a:lstStyle/>
          <a:p>
            <a:r>
              <a:rPr lang="nl-NL" sz="2519" dirty="0">
                <a:solidFill>
                  <a:srgbClr val="002060"/>
                </a:solidFill>
              </a:rPr>
              <a:t>Inleiding: Omgevingswet </a:t>
            </a:r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1906621" y="1191057"/>
            <a:ext cx="7816350" cy="464433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defTabSz="914023">
              <a:spcAft>
                <a:spcPts val="1399"/>
              </a:spcAft>
              <a:defRPr/>
            </a:pPr>
            <a:r>
              <a:rPr lang="nl-NL" sz="2160" dirty="0">
                <a:solidFill>
                  <a:srgbClr val="0070C0"/>
                </a:solidFill>
                <a:latin typeface="Arial"/>
              </a:rPr>
              <a:t>Regels voor het fysieke domein bundelen en vereenvoudigen</a:t>
            </a:r>
          </a:p>
          <a:p>
            <a:pPr marL="457094" lvl="1" defTabSz="914188">
              <a:spcAft>
                <a:spcPts val="1399"/>
              </a:spcAft>
              <a:buFontTx/>
              <a:buChar char="-"/>
            </a:pPr>
            <a:r>
              <a:rPr lang="nl-NL" sz="2160" dirty="0">
                <a:solidFill>
                  <a:srgbClr val="0070C0"/>
                </a:solidFill>
                <a:latin typeface="Arial"/>
              </a:rPr>
              <a:t> Ruimte voor ontwikkeling, waarborgen voor kwaliteit</a:t>
            </a:r>
          </a:p>
          <a:p>
            <a:pPr marL="457094" lvl="1" defTabSz="914188">
              <a:spcAft>
                <a:spcPts val="1399"/>
              </a:spcAft>
              <a:buFontTx/>
              <a:buChar char="-"/>
            </a:pPr>
            <a:r>
              <a:rPr lang="nl-NL" sz="2160" dirty="0">
                <a:solidFill>
                  <a:srgbClr val="0070C0"/>
                </a:solidFill>
                <a:latin typeface="Arial"/>
              </a:rPr>
              <a:t> Vertrouwen als uitgangspunt</a:t>
            </a:r>
          </a:p>
          <a:p>
            <a:pPr marL="457094" lvl="1" defTabSz="914188">
              <a:spcAft>
                <a:spcPts val="1399"/>
              </a:spcAft>
              <a:buFontTx/>
              <a:buChar char="-"/>
            </a:pPr>
            <a:r>
              <a:rPr lang="nl-NL" sz="2160" dirty="0">
                <a:solidFill>
                  <a:srgbClr val="0070C0"/>
                </a:solidFill>
                <a:latin typeface="Arial"/>
              </a:rPr>
              <a:t> Versnellen vergunningverlening</a:t>
            </a:r>
          </a:p>
          <a:p>
            <a:pPr marL="457094" lvl="1" defTabSz="914188">
              <a:spcAft>
                <a:spcPts val="1399"/>
              </a:spcAft>
              <a:buFontTx/>
              <a:buChar char="-"/>
            </a:pPr>
            <a:endParaRPr lang="nl-NL" sz="2160" dirty="0">
              <a:solidFill>
                <a:prstClr val="black"/>
              </a:solidFill>
              <a:latin typeface="Arial"/>
            </a:endParaRPr>
          </a:p>
          <a:p>
            <a:pPr defTabSz="914023">
              <a:spcAft>
                <a:spcPts val="1399"/>
              </a:spcAft>
              <a:buFontTx/>
              <a:buChar char="-"/>
              <a:defRPr/>
            </a:pPr>
            <a:endParaRPr lang="nl-NL" sz="216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8" name="Tijdelijke aanduiding voor afbeelding 6">
            <a:extLst>
              <a:ext uri="{FF2B5EF4-FFF2-40B4-BE49-F238E27FC236}">
                <a16:creationId xmlns:a16="http://schemas.microsoft.com/office/drawing/2014/main" id="{0CE93F89-077B-4582-9EDA-520C840680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4" r="24024"/>
          <a:stretch>
            <a:fillRect/>
          </a:stretch>
        </p:blipFill>
        <p:spPr>
          <a:xfrm>
            <a:off x="9063855" y="2121620"/>
            <a:ext cx="2866424" cy="4136675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B7BD5850-C3EE-4769-87EB-3647EC15C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4" y="3621508"/>
            <a:ext cx="7618963" cy="2399199"/>
          </a:xfrm>
          <a:prstGeom prst="rect">
            <a:avLst/>
          </a:prstGeom>
          <a:noFill/>
          <a:ln w="12700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D65DBFE1-C66C-4741-BD4A-82AFF4BC8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395" y="4899865"/>
            <a:ext cx="2624803" cy="1534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667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1816639" y="1951786"/>
            <a:ext cx="8601880" cy="117796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nl-NL" sz="4859" b="1" dirty="0" err="1">
                <a:solidFill>
                  <a:srgbClr val="003869"/>
                </a:solidFill>
                <a:cs typeface="Arial" panose="020B0604020202020204" pitchFamily="34" charset="0"/>
              </a:rPr>
              <a:t>Wrap</a:t>
            </a:r>
            <a:r>
              <a:rPr lang="nl-NL" sz="4859" b="1" dirty="0">
                <a:solidFill>
                  <a:srgbClr val="003869"/>
                </a:solidFill>
                <a:cs typeface="Arial" panose="020B0604020202020204" pitchFamily="34" charset="0"/>
              </a:rPr>
              <a:t> up:</a:t>
            </a:r>
            <a:br>
              <a:rPr lang="nl-NL" sz="4859" b="1" dirty="0">
                <a:solidFill>
                  <a:srgbClr val="003869"/>
                </a:solidFill>
                <a:cs typeface="Arial" panose="020B0604020202020204" pitchFamily="34" charset="0"/>
              </a:rPr>
            </a:br>
            <a:r>
              <a:rPr lang="nl-NL" sz="4859" b="1" dirty="0">
                <a:solidFill>
                  <a:srgbClr val="003869"/>
                </a:solidFill>
                <a:cs typeface="Arial" panose="020B0604020202020204" pitchFamily="34" charset="0"/>
              </a:rPr>
              <a:t>Wat kun jij </a:t>
            </a:r>
            <a:r>
              <a:rPr lang="nl-NL" sz="4859" b="1" dirty="0" smtClean="0">
                <a:solidFill>
                  <a:srgbClr val="003869"/>
                </a:solidFill>
                <a:cs typeface="Arial" panose="020B0604020202020204" pitchFamily="34" charset="0"/>
              </a:rPr>
              <a:t>inbrengen</a:t>
            </a:r>
            <a:r>
              <a:rPr lang="nl-NL" sz="4859" b="1" dirty="0">
                <a:solidFill>
                  <a:srgbClr val="003869"/>
                </a:solidFill>
                <a:cs typeface="Arial" panose="020B0604020202020204" pitchFamily="34" charset="0"/>
              </a:rPr>
              <a:t>?</a:t>
            </a:r>
            <a:endParaRPr lang="nl-NL" sz="2879" b="1" dirty="0">
              <a:solidFill>
                <a:srgbClr val="003869"/>
              </a:solidFill>
              <a:cs typeface="Arial" panose="020B0604020202020204" pitchFamily="34" charset="0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06" y="4769636"/>
            <a:ext cx="1617303" cy="64654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85" y="4726043"/>
            <a:ext cx="2850878" cy="10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113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73310" y="509013"/>
            <a:ext cx="8422245" cy="692460"/>
          </a:xfrm>
        </p:spPr>
        <p:txBody>
          <a:bodyPr>
            <a:normAutofit/>
          </a:bodyPr>
          <a:lstStyle/>
          <a:p>
            <a:r>
              <a:rPr lang="nl-NL" sz="2519" dirty="0">
                <a:solidFill>
                  <a:srgbClr val="002060"/>
                </a:solidFill>
              </a:rPr>
              <a:t>Memorie van Toelichting over gezondheid	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0"/>
          </p:nvPr>
        </p:nvSpPr>
        <p:spPr>
          <a:xfrm>
            <a:off x="1873310" y="1403352"/>
            <a:ext cx="7975124" cy="388701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ts val="2400"/>
              </a:lnSpc>
            </a:pPr>
            <a:r>
              <a:rPr lang="nl-NL" sz="2400" dirty="0">
                <a:solidFill>
                  <a:srgbClr val="0070C0"/>
                </a:solidFill>
              </a:rPr>
              <a:t>4 factoren gezondheid: erfelijkheid, leefstijl, gezondheidszorg en leefmilieu</a:t>
            </a:r>
          </a:p>
          <a:p>
            <a:pPr>
              <a:lnSpc>
                <a:spcPts val="2400"/>
              </a:lnSpc>
            </a:pPr>
            <a:endParaRPr lang="nl-NL" sz="2400" dirty="0">
              <a:solidFill>
                <a:srgbClr val="0070C0"/>
              </a:solidFill>
            </a:endParaRPr>
          </a:p>
          <a:p>
            <a:pPr marL="308541" indent="-308541">
              <a:lnSpc>
                <a:spcPts val="2400"/>
              </a:lnSpc>
              <a:buFontTx/>
              <a:buChar char="-"/>
            </a:pPr>
            <a:r>
              <a:rPr lang="nl-NL" sz="2400" dirty="0">
                <a:solidFill>
                  <a:srgbClr val="0070C0"/>
                </a:solidFill>
              </a:rPr>
              <a:t>Integrale benadering</a:t>
            </a:r>
          </a:p>
          <a:p>
            <a:pPr marL="308541" indent="-308541">
              <a:lnSpc>
                <a:spcPts val="2400"/>
              </a:lnSpc>
              <a:buFontTx/>
              <a:buChar char="-"/>
            </a:pPr>
            <a:r>
              <a:rPr lang="nl-NL" sz="2400" dirty="0">
                <a:solidFill>
                  <a:srgbClr val="0070C0"/>
                </a:solidFill>
              </a:rPr>
              <a:t>Normen borgen basisniveau</a:t>
            </a:r>
          </a:p>
          <a:p>
            <a:pPr marL="308541" indent="-308541">
              <a:lnSpc>
                <a:spcPts val="2400"/>
              </a:lnSpc>
              <a:buFontTx/>
              <a:buChar char="-"/>
            </a:pPr>
            <a:r>
              <a:rPr lang="nl-NL" sz="2400" dirty="0">
                <a:solidFill>
                  <a:srgbClr val="0070C0"/>
                </a:solidFill>
              </a:rPr>
              <a:t>Cumulatie betrekken integrale benadering</a:t>
            </a:r>
          </a:p>
          <a:p>
            <a:pPr>
              <a:lnSpc>
                <a:spcPts val="2400"/>
              </a:lnSpc>
            </a:pPr>
            <a:endParaRPr lang="nl-NL" sz="2400" dirty="0">
              <a:solidFill>
                <a:srgbClr val="0070C0"/>
              </a:solidFill>
            </a:endParaRPr>
          </a:p>
          <a:p>
            <a:pPr>
              <a:lnSpc>
                <a:spcPts val="2400"/>
              </a:lnSpc>
            </a:pPr>
            <a:r>
              <a:rPr lang="nl-NL" sz="2400" dirty="0">
                <a:solidFill>
                  <a:srgbClr val="0070C0"/>
                </a:solidFill>
              </a:rPr>
              <a:t>- (Nog) niet genormeerde gezondheidsaspecten</a:t>
            </a:r>
          </a:p>
          <a:p>
            <a:pPr>
              <a:lnSpc>
                <a:spcPts val="2400"/>
              </a:lnSpc>
            </a:pPr>
            <a:r>
              <a:rPr lang="nl-NL" sz="2400" dirty="0">
                <a:solidFill>
                  <a:srgbClr val="0070C0"/>
                </a:solidFill>
              </a:rPr>
              <a:t>betrekken bij afweging, integrale benadering</a:t>
            </a:r>
          </a:p>
          <a:p>
            <a:pPr>
              <a:lnSpc>
                <a:spcPts val="2400"/>
              </a:lnSpc>
            </a:pPr>
            <a:endParaRPr lang="nl-NL" sz="2400" dirty="0">
              <a:solidFill>
                <a:srgbClr val="0070C0"/>
              </a:solidFill>
            </a:endParaRPr>
          </a:p>
          <a:p>
            <a:pPr>
              <a:lnSpc>
                <a:spcPts val="2400"/>
              </a:lnSpc>
            </a:pPr>
            <a:endParaRPr lang="nl-NL" sz="2400" dirty="0">
              <a:solidFill>
                <a:srgbClr val="0070C0"/>
              </a:solidFill>
            </a:endParaRPr>
          </a:p>
          <a:p>
            <a:pPr marL="308541" indent="-308541">
              <a:lnSpc>
                <a:spcPts val="2400"/>
              </a:lnSpc>
              <a:buFontTx/>
              <a:buChar char="-"/>
            </a:pPr>
            <a:r>
              <a:rPr lang="nl-NL" sz="2400" dirty="0">
                <a:solidFill>
                  <a:srgbClr val="0070C0"/>
                </a:solidFill>
              </a:rPr>
              <a:t>Adviserende rol GGD</a:t>
            </a:r>
          </a:p>
          <a:p>
            <a:endParaRPr lang="nl-NL" sz="1800" dirty="0"/>
          </a:p>
          <a:p>
            <a:endParaRPr lang="nl-NL" sz="18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660" y="4272959"/>
            <a:ext cx="3562053" cy="236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087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C21588-B9E0-482F-925B-0484CA0F1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802" y="1017891"/>
            <a:ext cx="5569999" cy="692460"/>
          </a:xfrm>
        </p:spPr>
        <p:txBody>
          <a:bodyPr>
            <a:normAutofit/>
          </a:bodyPr>
          <a:lstStyle/>
          <a:p>
            <a:r>
              <a:rPr lang="nl-NL" sz="2519" dirty="0">
                <a:solidFill>
                  <a:srgbClr val="0070C0"/>
                </a:solidFill>
              </a:rPr>
              <a:t>Gezonde leefomgeving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2193A00B-FE8C-4323-B719-108F31B58B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7963" y="1710350"/>
            <a:ext cx="5581838" cy="3913156"/>
          </a:xfrm>
        </p:spPr>
        <p:txBody>
          <a:bodyPr>
            <a:noAutofit/>
          </a:bodyPr>
          <a:lstStyle/>
          <a:p>
            <a:pPr marL="257118" indent="-257118">
              <a:lnSpc>
                <a:spcPct val="150000"/>
              </a:lnSpc>
              <a:buClr>
                <a:srgbClr val="003869"/>
              </a:buClr>
              <a:buFont typeface="Arial" panose="020B0604020202020204" pitchFamily="34" charset="0"/>
              <a:buChar char="‒"/>
            </a:pPr>
            <a:r>
              <a:rPr lang="nl-NL" sz="1400" dirty="0">
                <a:solidFill>
                  <a:srgbClr val="0070C0"/>
                </a:solidFill>
              </a:rPr>
              <a:t>Klimaatverandering </a:t>
            </a:r>
            <a:r>
              <a:rPr lang="nl-NL" sz="1400" dirty="0">
                <a:solidFill>
                  <a:srgbClr val="0070C0"/>
                </a:solidFill>
                <a:sym typeface="Wingdings" panose="05000000000000000000" pitchFamily="2" charset="2"/>
              </a:rPr>
              <a:t> </a:t>
            </a:r>
            <a:r>
              <a:rPr lang="nl-NL" sz="1400" dirty="0">
                <a:solidFill>
                  <a:srgbClr val="0070C0"/>
                </a:solidFill>
              </a:rPr>
              <a:t>meer regenval en hittestress, infectieziekten</a:t>
            </a:r>
          </a:p>
          <a:p>
            <a:pPr marL="257118" indent="-257118">
              <a:lnSpc>
                <a:spcPct val="150000"/>
              </a:lnSpc>
              <a:buClr>
                <a:srgbClr val="003869"/>
              </a:buClr>
              <a:buFont typeface="Arial" panose="020B0604020202020204" pitchFamily="34" charset="0"/>
              <a:buChar char="‒"/>
            </a:pPr>
            <a:r>
              <a:rPr lang="nl-NL" sz="1400" dirty="0">
                <a:solidFill>
                  <a:srgbClr val="0070C0"/>
                </a:solidFill>
              </a:rPr>
              <a:t>Toename mobiliteit </a:t>
            </a:r>
            <a:r>
              <a:rPr lang="nl-NL" sz="1400" dirty="0">
                <a:solidFill>
                  <a:srgbClr val="0070C0"/>
                </a:solidFill>
                <a:sym typeface="Wingdings" panose="05000000000000000000" pitchFamily="2" charset="2"/>
              </a:rPr>
              <a:t></a:t>
            </a:r>
            <a:r>
              <a:rPr lang="nl-NL" sz="1400" dirty="0">
                <a:solidFill>
                  <a:srgbClr val="0070C0"/>
                </a:solidFill>
              </a:rPr>
              <a:t> invloed op luchtkwaliteit en geluid</a:t>
            </a:r>
          </a:p>
          <a:p>
            <a:pPr marL="257118" indent="-257118">
              <a:lnSpc>
                <a:spcPct val="150000"/>
              </a:lnSpc>
              <a:buClr>
                <a:srgbClr val="003869"/>
              </a:buClr>
              <a:buFont typeface="Arial" panose="020B0604020202020204" pitchFamily="34" charset="0"/>
              <a:buChar char="‒"/>
            </a:pPr>
            <a:r>
              <a:rPr lang="nl-NL" sz="1400" dirty="0">
                <a:solidFill>
                  <a:srgbClr val="0070C0"/>
                </a:solidFill>
              </a:rPr>
              <a:t>Door verstedelijking en verdichting minder ruimte voor groen</a:t>
            </a:r>
          </a:p>
          <a:p>
            <a:pPr marL="257118" indent="-257118">
              <a:lnSpc>
                <a:spcPct val="150000"/>
              </a:lnSpc>
              <a:buClr>
                <a:srgbClr val="003869"/>
              </a:buClr>
              <a:buFont typeface="Arial" panose="020B0604020202020204" pitchFamily="34" charset="0"/>
              <a:buChar char="‒"/>
            </a:pPr>
            <a:r>
              <a:rPr lang="nl-NL" sz="1400" dirty="0">
                <a:solidFill>
                  <a:srgbClr val="0070C0"/>
                </a:solidFill>
              </a:rPr>
              <a:t>Veiligheid (transport, industrie sociaal)</a:t>
            </a:r>
          </a:p>
          <a:p>
            <a:pPr marL="257118" indent="-257118">
              <a:lnSpc>
                <a:spcPct val="150000"/>
              </a:lnSpc>
              <a:buClr>
                <a:srgbClr val="003869"/>
              </a:buClr>
              <a:buFont typeface="Arial" panose="020B0604020202020204" pitchFamily="34" charset="0"/>
              <a:buChar char="‒"/>
            </a:pPr>
            <a:r>
              <a:rPr lang="nl-NL" sz="1400" dirty="0">
                <a:solidFill>
                  <a:srgbClr val="0070C0"/>
                </a:solidFill>
              </a:rPr>
              <a:t>Stapeling van milieu- en gezondheidsverschillen in bepaalde wijken (lage SES-wijken)</a:t>
            </a:r>
          </a:p>
          <a:p>
            <a:pPr marL="257118" indent="-257118">
              <a:lnSpc>
                <a:spcPct val="150000"/>
              </a:lnSpc>
              <a:buClr>
                <a:srgbClr val="003869"/>
              </a:buClr>
              <a:buFont typeface="Arial" panose="020B0604020202020204" pitchFamily="34" charset="0"/>
              <a:buChar char="‒"/>
            </a:pPr>
            <a:r>
              <a:rPr lang="nl-NL" sz="1400" dirty="0">
                <a:solidFill>
                  <a:srgbClr val="0070C0"/>
                </a:solidFill>
              </a:rPr>
              <a:t>Gezondheidsproblemen gerelateerd aan agrarische sector (o.a. bestrijdingsmiddelen, Q koorts &amp; andere infectieziekten)</a:t>
            </a:r>
          </a:p>
          <a:p>
            <a:pPr marL="257118" indent="-257118">
              <a:lnSpc>
                <a:spcPct val="150000"/>
              </a:lnSpc>
              <a:buClr>
                <a:srgbClr val="003869"/>
              </a:buClr>
              <a:buFont typeface="Arial" panose="020B0604020202020204" pitchFamily="34" charset="0"/>
              <a:buChar char="‒"/>
            </a:pPr>
            <a:r>
              <a:rPr lang="nl-NL" sz="1400" dirty="0">
                <a:solidFill>
                  <a:srgbClr val="0070C0"/>
                </a:solidFill>
              </a:rPr>
              <a:t>Nieuwe risico’s (straling/</a:t>
            </a:r>
            <a:r>
              <a:rPr lang="nl-NL" sz="1400" dirty="0" err="1">
                <a:solidFill>
                  <a:srgbClr val="0070C0"/>
                </a:solidFill>
              </a:rPr>
              <a:t>emv</a:t>
            </a:r>
            <a:r>
              <a:rPr lang="nl-NL" sz="1400" dirty="0">
                <a:solidFill>
                  <a:srgbClr val="0070C0"/>
                </a:solidFill>
              </a:rPr>
              <a:t>, medicijnresten in drinkwater)</a:t>
            </a:r>
          </a:p>
          <a:p>
            <a:pPr marL="257118" indent="-257118">
              <a:lnSpc>
                <a:spcPct val="150000"/>
              </a:lnSpc>
              <a:buClr>
                <a:srgbClr val="003869"/>
              </a:buClr>
              <a:buFont typeface="Arial" panose="020B0604020202020204" pitchFamily="34" charset="0"/>
              <a:buChar char="‒"/>
            </a:pPr>
            <a:endParaRPr lang="nl-NL" sz="1400" dirty="0">
              <a:solidFill>
                <a:srgbClr val="003869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A911181F-CC22-4C44-AE20-E766798AF9F5}"/>
              </a:ext>
            </a:extLst>
          </p:cNvPr>
          <p:cNvSpPr/>
          <p:nvPr/>
        </p:nvSpPr>
        <p:spPr>
          <a:xfrm>
            <a:off x="8389393" y="307093"/>
            <a:ext cx="1799544" cy="6379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023">
              <a:defRPr/>
            </a:pPr>
            <a:endParaRPr lang="nl-NL">
              <a:solidFill>
                <a:srgbClr val="ECE9E9"/>
              </a:solidFill>
              <a:latin typeface="Arial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229D04BB-5714-44D7-A99B-89603CC45B83}"/>
              </a:ext>
            </a:extLst>
          </p:cNvPr>
          <p:cNvSpPr txBox="1">
            <a:spLocks/>
          </p:cNvSpPr>
          <p:nvPr/>
        </p:nvSpPr>
        <p:spPr>
          <a:xfrm>
            <a:off x="6335927" y="1017891"/>
            <a:ext cx="5569999" cy="6924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170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519" dirty="0">
                <a:solidFill>
                  <a:srgbClr val="0070C0"/>
                </a:solidFill>
              </a:rPr>
              <a:t>Gezondheid</a:t>
            </a:r>
          </a:p>
        </p:txBody>
      </p:sp>
      <p:sp>
        <p:nvSpPr>
          <p:cNvPr id="10" name="Tijdelijke aanduiding voor inhoud 4">
            <a:extLst>
              <a:ext uri="{FF2B5EF4-FFF2-40B4-BE49-F238E27FC236}">
                <a16:creationId xmlns:a16="http://schemas.microsoft.com/office/drawing/2014/main" id="{7AFBFD18-07F7-43DD-828C-DC7B79A178C1}"/>
              </a:ext>
            </a:extLst>
          </p:cNvPr>
          <p:cNvSpPr txBox="1">
            <a:spLocks/>
          </p:cNvSpPr>
          <p:nvPr/>
        </p:nvSpPr>
        <p:spPr>
          <a:xfrm>
            <a:off x="6335927" y="1710350"/>
            <a:ext cx="5581838" cy="3913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17083" rtl="0" eaLnBrk="1" latinLnBrk="0" hangingPunct="1">
              <a:lnSpc>
                <a:spcPts val="1980"/>
              </a:lnSpc>
              <a:spcBef>
                <a:spcPts val="0"/>
              </a:spcBef>
              <a:buFont typeface="Arial" panose="020B0604020202020204" pitchFamily="34" charset="0"/>
              <a:buNone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59984" indent="-159984" algn="l" defTabSz="617083" rtl="0" eaLnBrk="1" latinLnBrk="0" hangingPunct="1">
              <a:lnSpc>
                <a:spcPts val="1980"/>
              </a:lnSpc>
              <a:spcBef>
                <a:spcPts val="0"/>
              </a:spcBef>
              <a:buFontTx/>
              <a:buBlip>
                <a:blip r:embed="rId3"/>
              </a:buBlip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18541" indent="-159984" algn="l" defTabSz="617083" rtl="0" eaLnBrk="1" latinLnBrk="0" hangingPunct="1">
              <a:lnSpc>
                <a:spcPts val="19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87096" indent="-168555" algn="l" defTabSz="617083" rtl="0" eaLnBrk="1" latinLnBrk="0" hangingPunct="1">
              <a:lnSpc>
                <a:spcPts val="19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5651" indent="-158556" algn="l" defTabSz="617083" rtl="0" eaLnBrk="1" latinLnBrk="0" hangingPunct="1">
              <a:lnSpc>
                <a:spcPts val="19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96978" indent="-154271" algn="l" defTabSz="617083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05519" indent="-154271" algn="l" defTabSz="617083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14061" indent="-154271" algn="l" defTabSz="617083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22602" indent="-154271" algn="l" defTabSz="617083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18" indent="-257118">
              <a:lnSpc>
                <a:spcPct val="150000"/>
              </a:lnSpc>
              <a:buClr>
                <a:srgbClr val="003869"/>
              </a:buClr>
              <a:buFont typeface="Arial" panose="020B0604020202020204" pitchFamily="34" charset="0"/>
              <a:buChar char="‒"/>
            </a:pPr>
            <a:r>
              <a:rPr lang="nl-NL" sz="1400" dirty="0" smtClean="0">
                <a:solidFill>
                  <a:srgbClr val="0070C0"/>
                </a:solidFill>
              </a:rPr>
              <a:t>Sociaaleconomische </a:t>
            </a:r>
            <a:r>
              <a:rPr lang="nl-NL" sz="1400" dirty="0">
                <a:solidFill>
                  <a:srgbClr val="0070C0"/>
                </a:solidFill>
              </a:rPr>
              <a:t>gezondheidsverschillen</a:t>
            </a:r>
          </a:p>
          <a:p>
            <a:pPr marL="257118" indent="-257118">
              <a:lnSpc>
                <a:spcPct val="150000"/>
              </a:lnSpc>
              <a:buClr>
                <a:srgbClr val="003869"/>
              </a:buClr>
              <a:buFont typeface="Arial" panose="020B0604020202020204" pitchFamily="34" charset="0"/>
              <a:buChar char="‒"/>
            </a:pPr>
            <a:r>
              <a:rPr lang="nl-NL" sz="1400" dirty="0">
                <a:solidFill>
                  <a:srgbClr val="0070C0"/>
                </a:solidFill>
              </a:rPr>
              <a:t>Vergrijzing</a:t>
            </a:r>
          </a:p>
          <a:p>
            <a:pPr marL="257118" indent="-257118">
              <a:lnSpc>
                <a:spcPct val="150000"/>
              </a:lnSpc>
              <a:buClr>
                <a:srgbClr val="003869"/>
              </a:buClr>
              <a:buFont typeface="Arial" panose="020B0604020202020204" pitchFamily="34" charset="0"/>
              <a:buChar char="‒"/>
            </a:pPr>
            <a:r>
              <a:rPr lang="nl-NL" sz="1400" dirty="0">
                <a:solidFill>
                  <a:srgbClr val="0070C0"/>
                </a:solidFill>
              </a:rPr>
              <a:t>Toename chronisch ziekten</a:t>
            </a:r>
          </a:p>
          <a:p>
            <a:pPr marL="257118" indent="-257118">
              <a:lnSpc>
                <a:spcPct val="150000"/>
              </a:lnSpc>
              <a:buClr>
                <a:srgbClr val="003869"/>
              </a:buClr>
              <a:buFont typeface="Arial" panose="020B0604020202020204" pitchFamily="34" charset="0"/>
              <a:buChar char="‒"/>
            </a:pPr>
            <a:r>
              <a:rPr lang="nl-NL" sz="1400" dirty="0">
                <a:solidFill>
                  <a:srgbClr val="0070C0"/>
                </a:solidFill>
              </a:rPr>
              <a:t>Eenzaamheid en depressie</a:t>
            </a:r>
          </a:p>
          <a:p>
            <a:pPr marL="257118" indent="-257118">
              <a:lnSpc>
                <a:spcPct val="150000"/>
              </a:lnSpc>
              <a:buClr>
                <a:srgbClr val="003869"/>
              </a:buClr>
              <a:buFont typeface="Arial" panose="020B0604020202020204" pitchFamily="34" charset="0"/>
              <a:buChar char="‒"/>
            </a:pPr>
            <a:r>
              <a:rPr lang="nl-NL" sz="1400" dirty="0">
                <a:solidFill>
                  <a:srgbClr val="0070C0"/>
                </a:solidFill>
              </a:rPr>
              <a:t>Stress &amp; </a:t>
            </a:r>
            <a:r>
              <a:rPr lang="nl-NL" sz="1400" dirty="0" err="1">
                <a:solidFill>
                  <a:srgbClr val="0070C0"/>
                </a:solidFill>
              </a:rPr>
              <a:t>burnouts</a:t>
            </a:r>
            <a:endParaRPr lang="nl-NL" sz="1400" dirty="0">
              <a:solidFill>
                <a:srgbClr val="0070C0"/>
              </a:solidFill>
            </a:endParaRPr>
          </a:p>
          <a:p>
            <a:pPr marL="257118" indent="-257118">
              <a:lnSpc>
                <a:spcPct val="150000"/>
              </a:lnSpc>
              <a:buClr>
                <a:srgbClr val="003869"/>
              </a:buClr>
              <a:buFont typeface="Arial" panose="020B0604020202020204" pitchFamily="34" charset="0"/>
              <a:buChar char="‒"/>
            </a:pPr>
            <a:r>
              <a:rPr lang="nl-NL" sz="1400" dirty="0">
                <a:solidFill>
                  <a:srgbClr val="0070C0"/>
                </a:solidFill>
              </a:rPr>
              <a:t>Overgewicht (meer bewegen)</a:t>
            </a:r>
          </a:p>
          <a:p>
            <a:pPr marL="257118" indent="-257118">
              <a:lnSpc>
                <a:spcPct val="150000"/>
              </a:lnSpc>
              <a:buClr>
                <a:srgbClr val="003869"/>
              </a:buClr>
              <a:buFont typeface="Arial" panose="020B0604020202020204" pitchFamily="34" charset="0"/>
              <a:buChar char="‒"/>
            </a:pPr>
            <a:r>
              <a:rPr lang="nl-NL" sz="1400" dirty="0">
                <a:solidFill>
                  <a:srgbClr val="0070C0"/>
                </a:solidFill>
              </a:rPr>
              <a:t>Leefstijl: verminderen gebruik alcohol, roken, drugs</a:t>
            </a:r>
          </a:p>
          <a:p>
            <a:pPr marL="257118" indent="-257118">
              <a:lnSpc>
                <a:spcPct val="150000"/>
              </a:lnSpc>
              <a:buClr>
                <a:srgbClr val="003869"/>
              </a:buClr>
              <a:buFont typeface="Arial" panose="020B0604020202020204" pitchFamily="34" charset="0"/>
              <a:buChar char="‒"/>
            </a:pPr>
            <a:endParaRPr lang="nl-NL" sz="1400" dirty="0">
              <a:solidFill>
                <a:srgbClr val="003869"/>
              </a:solidFill>
            </a:endParaRPr>
          </a:p>
        </p:txBody>
      </p:sp>
      <p:pic>
        <p:nvPicPr>
          <p:cNvPr id="11" name="Tijdelijke aanduiding voor inhoud 4">
            <a:extLst>
              <a:ext uri="{FF2B5EF4-FFF2-40B4-BE49-F238E27FC236}">
                <a16:creationId xmlns:a16="http://schemas.microsoft.com/office/drawing/2014/main" id="{BF38778E-2666-4A85-A980-32907F5163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9393" y="3991835"/>
            <a:ext cx="3844498" cy="2880626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BC62E6E-5958-413A-99DE-7FAB2E199B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75" t="15539" r="35503" b="6601"/>
          <a:stretch/>
        </p:blipFill>
        <p:spPr>
          <a:xfrm>
            <a:off x="3532464" y="5073349"/>
            <a:ext cx="2323610" cy="17846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EE516366-520F-4994-B4D0-F8EA1877E958}"/>
              </a:ext>
            </a:extLst>
          </p:cNvPr>
          <p:cNvSpPr txBox="1">
            <a:spLocks/>
          </p:cNvSpPr>
          <p:nvPr/>
        </p:nvSpPr>
        <p:spPr>
          <a:xfrm>
            <a:off x="449802" y="461319"/>
            <a:ext cx="9529699" cy="6924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170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519" dirty="0">
                <a:solidFill>
                  <a:srgbClr val="002060"/>
                </a:solidFill>
              </a:rPr>
              <a:t>Vraagstukken</a:t>
            </a:r>
          </a:p>
        </p:txBody>
      </p:sp>
    </p:spTree>
    <p:extLst>
      <p:ext uri="{BB962C8B-B14F-4D97-AF65-F5344CB8AC3E}">
        <p14:creationId xmlns:p14="http://schemas.microsoft.com/office/powerpoint/2010/main" val="289907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6">
            <a:extLst>
              <a:ext uri="{FF2B5EF4-FFF2-40B4-BE49-F238E27FC236}">
                <a16:creationId xmlns:a16="http://schemas.microsoft.com/office/drawing/2014/main" id="{B92A2426-5448-4ED3-87AA-3229723CC9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9" b="10492"/>
          <a:stretch/>
        </p:blipFill>
        <p:spPr>
          <a:xfrm>
            <a:off x="1995860" y="1398959"/>
            <a:ext cx="5149906" cy="2762532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E42CD88D-AA39-462D-8AA5-0CE0E96B05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995" y="1398959"/>
            <a:ext cx="4366083" cy="291281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EA59891-A541-4015-816C-1A48551B2D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4"/>
          <a:stretch/>
        </p:blipFill>
        <p:spPr>
          <a:xfrm>
            <a:off x="1995860" y="3716437"/>
            <a:ext cx="4320247" cy="261092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3CD339E-0180-432A-8B54-8CEC4E800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4140" y="623322"/>
            <a:ext cx="8422245" cy="692460"/>
          </a:xfrm>
        </p:spPr>
        <p:txBody>
          <a:bodyPr>
            <a:noAutofit/>
          </a:bodyPr>
          <a:lstStyle/>
          <a:p>
            <a:r>
              <a:rPr lang="nl-NL" sz="2519" dirty="0">
                <a:solidFill>
                  <a:srgbClr val="002060"/>
                </a:solidFill>
              </a:rPr>
              <a:t>Onderwerpen Omgevingsvisie </a:t>
            </a:r>
            <a:br>
              <a:rPr lang="nl-NL" sz="2519" dirty="0">
                <a:solidFill>
                  <a:srgbClr val="002060"/>
                </a:solidFill>
              </a:rPr>
            </a:br>
            <a:r>
              <a:rPr lang="nl-NL" sz="2519" dirty="0">
                <a:solidFill>
                  <a:srgbClr val="002060"/>
                </a:solidFill>
              </a:rPr>
              <a:t>Planbureau voor de leefomgeving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57F29030-53EB-42F5-9A1A-EB17F1E8E8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"/>
          <a:stretch/>
        </p:blipFill>
        <p:spPr>
          <a:xfrm>
            <a:off x="5807112" y="3747577"/>
            <a:ext cx="4364966" cy="2631863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F0CBC060-CBCD-434B-89B9-6A74BD2078BC}"/>
              </a:ext>
            </a:extLst>
          </p:cNvPr>
          <p:cNvSpPr txBox="1"/>
          <p:nvPr/>
        </p:nvSpPr>
        <p:spPr>
          <a:xfrm>
            <a:off x="2316856" y="2294404"/>
            <a:ext cx="3167197" cy="399981"/>
          </a:xfrm>
          <a:prstGeom prst="rect">
            <a:avLst/>
          </a:prstGeom>
          <a:solidFill>
            <a:schemeClr val="bg2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 defTabSz="914188"/>
            <a:r>
              <a:rPr lang="nl-NL" sz="1999" dirty="0">
                <a:solidFill>
                  <a:srgbClr val="0070C0"/>
                </a:solidFill>
                <a:latin typeface="Arial"/>
              </a:rPr>
              <a:t>Gezondheidsbescherming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047E3037-A163-4C4A-8FD5-6C85B64103D3}"/>
              </a:ext>
            </a:extLst>
          </p:cNvPr>
          <p:cNvSpPr txBox="1"/>
          <p:nvPr/>
        </p:nvSpPr>
        <p:spPr>
          <a:xfrm>
            <a:off x="6467272" y="2294404"/>
            <a:ext cx="3167197" cy="399981"/>
          </a:xfrm>
          <a:prstGeom prst="rect">
            <a:avLst/>
          </a:prstGeom>
          <a:solidFill>
            <a:schemeClr val="bg2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 defTabSz="914188"/>
            <a:r>
              <a:rPr lang="nl-NL" sz="1999" dirty="0">
                <a:solidFill>
                  <a:srgbClr val="0070C0"/>
                </a:solidFill>
                <a:latin typeface="Arial"/>
              </a:rPr>
              <a:t>Gezondheidsbevordering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304D88B1-ED5A-4711-9B72-B31026C2832F}"/>
              </a:ext>
            </a:extLst>
          </p:cNvPr>
          <p:cNvSpPr txBox="1"/>
          <p:nvPr/>
        </p:nvSpPr>
        <p:spPr>
          <a:xfrm>
            <a:off x="2316856" y="4977795"/>
            <a:ext cx="3167197" cy="399981"/>
          </a:xfrm>
          <a:prstGeom prst="rect">
            <a:avLst/>
          </a:prstGeom>
          <a:solidFill>
            <a:schemeClr val="bg2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 defTabSz="914188"/>
            <a:r>
              <a:rPr lang="nl-NL" sz="1999" dirty="0">
                <a:solidFill>
                  <a:srgbClr val="0070C0"/>
                </a:solidFill>
                <a:latin typeface="Arial"/>
              </a:rPr>
              <a:t>Kwetsbare ouderen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AEC0A35B-D666-49ED-A5E5-A98565D9D8EF}"/>
              </a:ext>
            </a:extLst>
          </p:cNvPr>
          <p:cNvSpPr txBox="1"/>
          <p:nvPr/>
        </p:nvSpPr>
        <p:spPr>
          <a:xfrm>
            <a:off x="6405996" y="4838196"/>
            <a:ext cx="3314695" cy="707630"/>
          </a:xfrm>
          <a:prstGeom prst="rect">
            <a:avLst/>
          </a:prstGeom>
          <a:solidFill>
            <a:schemeClr val="bg2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 defTabSz="914188"/>
            <a:r>
              <a:rPr lang="nl-NL" sz="1999" dirty="0">
                <a:solidFill>
                  <a:srgbClr val="0070C0"/>
                </a:solidFill>
                <a:latin typeface="Arial"/>
              </a:rPr>
              <a:t>Sociaaleconomische gezondheidsachterstanden</a:t>
            </a:r>
          </a:p>
        </p:txBody>
      </p:sp>
    </p:spTree>
    <p:extLst>
      <p:ext uri="{BB962C8B-B14F-4D97-AF65-F5344CB8AC3E}">
        <p14:creationId xmlns:p14="http://schemas.microsoft.com/office/powerpoint/2010/main" val="1017553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9650" y="740075"/>
            <a:ext cx="11233755" cy="692460"/>
          </a:xfrm>
        </p:spPr>
        <p:txBody>
          <a:bodyPr>
            <a:normAutofit/>
          </a:bodyPr>
          <a:lstStyle/>
          <a:p>
            <a:r>
              <a:rPr lang="nl-NL" sz="2800" dirty="0">
                <a:solidFill>
                  <a:srgbClr val="002060"/>
                </a:solidFill>
              </a:rPr>
              <a:t>Uw inbreng aan tafel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1"/>
          </p:nvPr>
        </p:nvSpPr>
        <p:spPr>
          <a:xfrm>
            <a:off x="449650" y="1686297"/>
            <a:ext cx="11233635" cy="4490906"/>
          </a:xfrm>
        </p:spPr>
        <p:txBody>
          <a:bodyPr>
            <a:normAutofit/>
          </a:bodyPr>
          <a:lstStyle/>
          <a:p>
            <a:pPr marL="342900" indent="-342900">
              <a:lnSpc>
                <a:spcPts val="2400"/>
              </a:lnSpc>
              <a:buFontTx/>
              <a:buChar char="-"/>
            </a:pPr>
            <a:r>
              <a:rPr lang="nl-NL" sz="2400" dirty="0">
                <a:solidFill>
                  <a:srgbClr val="0070C0"/>
                </a:solidFill>
              </a:rPr>
              <a:t>Opsplitsen in groepen</a:t>
            </a:r>
          </a:p>
          <a:p>
            <a:pPr marL="342900" indent="-342900">
              <a:lnSpc>
                <a:spcPts val="2400"/>
              </a:lnSpc>
              <a:buFontTx/>
              <a:buChar char="-"/>
            </a:pPr>
            <a:endParaRPr lang="nl-NL" sz="2400" dirty="0">
              <a:solidFill>
                <a:srgbClr val="0070C0"/>
              </a:solidFill>
            </a:endParaRPr>
          </a:p>
          <a:p>
            <a:pPr marL="342900" indent="-342900">
              <a:lnSpc>
                <a:spcPts val="2400"/>
              </a:lnSpc>
              <a:buFontTx/>
              <a:buChar char="-"/>
            </a:pPr>
            <a:r>
              <a:rPr lang="nl-NL" sz="2400" dirty="0">
                <a:solidFill>
                  <a:srgbClr val="0070C0"/>
                </a:solidFill>
              </a:rPr>
              <a:t>Koppeling tussen gezondheid en ruimtelijke thema’s</a:t>
            </a:r>
          </a:p>
          <a:p>
            <a:pPr marL="342900" indent="-342900">
              <a:lnSpc>
                <a:spcPts val="2400"/>
              </a:lnSpc>
              <a:buFontTx/>
              <a:buChar char="-"/>
            </a:pPr>
            <a:endParaRPr lang="nl-NL" sz="2400" dirty="0">
              <a:solidFill>
                <a:srgbClr val="0070C0"/>
              </a:solidFill>
            </a:endParaRPr>
          </a:p>
          <a:p>
            <a:pPr marL="342900" indent="-342900">
              <a:lnSpc>
                <a:spcPts val="2400"/>
              </a:lnSpc>
              <a:buFontTx/>
              <a:buChar char="-"/>
            </a:pPr>
            <a:r>
              <a:rPr lang="nl-NL" sz="2400" dirty="0">
                <a:solidFill>
                  <a:srgbClr val="0070C0"/>
                </a:solidFill>
              </a:rPr>
              <a:t>Waar liggen kansen?</a:t>
            </a:r>
          </a:p>
        </p:txBody>
      </p:sp>
    </p:spTree>
    <p:extLst>
      <p:ext uri="{BB962C8B-B14F-4D97-AF65-F5344CB8AC3E}">
        <p14:creationId xmlns:p14="http://schemas.microsoft.com/office/powerpoint/2010/main" val="3659313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inhoud 2"/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3037183" y="1571625"/>
            <a:ext cx="6058897" cy="460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65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jdelijke aanduiding voor tekst 5"/>
          <p:cNvSpPr>
            <a:spLocks noGrp="1"/>
          </p:cNvSpPr>
          <p:nvPr>
            <p:ph type="body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400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l-NL" altLang="nl-NL" sz="24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r>
              <a:rPr lang="nl-NL" altLang="nl-NL" sz="2400" dirty="0">
                <a:latin typeface="Arial" charset="0"/>
                <a:ea typeface="ＭＳ Ｐゴシック" pitchFamily="34" charset="-128"/>
                <a:cs typeface="Arial" charset="0"/>
              </a:rPr>
              <a:t>Omgevingswet en Gezondheid, gemeente Harderwijk</a:t>
            </a:r>
          </a:p>
        </p:txBody>
      </p:sp>
    </p:spTree>
    <p:extLst>
      <p:ext uri="{BB962C8B-B14F-4D97-AF65-F5344CB8AC3E}">
        <p14:creationId xmlns:p14="http://schemas.microsoft.com/office/powerpoint/2010/main" val="105212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ezondin PowerPoint sjabloon - v2">
  <a:themeElements>
    <a:clrScheme name="Pharo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BF1445"/>
      </a:accent1>
      <a:accent2>
        <a:srgbClr val="14AFE6"/>
      </a:accent2>
      <a:accent3>
        <a:srgbClr val="008D36"/>
      </a:accent3>
      <a:accent4>
        <a:srgbClr val="95C11F"/>
      </a:accent4>
      <a:accent5>
        <a:srgbClr val="F9B233"/>
      </a:accent5>
      <a:accent6>
        <a:srgbClr val="EA5297"/>
      </a:accent6>
      <a:hlink>
        <a:srgbClr val="0563C1"/>
      </a:hlink>
      <a:folHlink>
        <a:srgbClr val="954F72"/>
      </a:folHlink>
    </a:clrScheme>
    <a:fontScheme name="Pharo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haros PowerPoint sjabloon - v2.potx" id="{71A0ACAC-68D8-4DD6-B7FC-51450E816579}" vid="{3F5BDD11-4E20-451D-B1F0-6C7F499A4950}"/>
    </a:ext>
  </a:extLst>
</a:theme>
</file>

<file path=ppt/theme/theme2.xml><?xml version="1.0" encoding="utf-8"?>
<a:theme xmlns:a="http://schemas.openxmlformats.org/drawingml/2006/main" name="Harderwijk_Powerpoint_informeerende stijl [donkerblauw]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1406</Words>
  <Application>Microsoft Office PowerPoint</Application>
  <PresentationFormat>Breedbeeld</PresentationFormat>
  <Paragraphs>322</Paragraphs>
  <Slides>30</Slides>
  <Notes>17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3</vt:i4>
      </vt:variant>
      <vt:variant>
        <vt:lpstr>Diatitels</vt:lpstr>
      </vt:variant>
      <vt:variant>
        <vt:i4>30</vt:i4>
      </vt:variant>
    </vt:vector>
  </HeadingPairs>
  <TitlesOfParts>
    <vt:vector size="38" baseType="lpstr">
      <vt:lpstr>Microsoft JhengHei Light</vt:lpstr>
      <vt:lpstr>ＭＳ Ｐゴシック</vt:lpstr>
      <vt:lpstr>Arial</vt:lpstr>
      <vt:lpstr>Calibri</vt:lpstr>
      <vt:lpstr>Wingdings</vt:lpstr>
      <vt:lpstr>Gezondin PowerPoint sjabloon - v2</vt:lpstr>
      <vt:lpstr>Harderwijk_Powerpoint_informeerende stijl [donkerblauw]</vt:lpstr>
      <vt:lpstr>2_Office-thema</vt:lpstr>
      <vt:lpstr>Wat breng jij mee aan tafel bij de Omgevingswet?</vt:lpstr>
      <vt:lpstr>Vandaag</vt:lpstr>
      <vt:lpstr>Inleiding: Omgevingswet </vt:lpstr>
      <vt:lpstr>Memorie van Toelichting over gezondheid </vt:lpstr>
      <vt:lpstr>Gezonde leefomgeving</vt:lpstr>
      <vt:lpstr>Onderwerpen Omgevingsvisie  Planbureau voor de leefomgeving</vt:lpstr>
      <vt:lpstr>Uw inbreng aan tafel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NOVI en VWS</vt:lpstr>
      <vt:lpstr>Perspectief op gezondheid in de fysieke en sociale omgeving VWS – work in progress</vt:lpstr>
      <vt:lpstr>Ontwerp Nationale Omgevingsvisie (ontwerpnovi.nl)</vt:lpstr>
      <vt:lpstr>PowerPoint-presentatie</vt:lpstr>
      <vt:lpstr>PowerPoint-presentatie</vt:lpstr>
      <vt:lpstr>PowerPoint-presentatie</vt:lpstr>
      <vt:lpstr>Impact: 1x direct, 2 x indirect</vt:lpstr>
      <vt:lpstr>Wrap up: Wat kun jij inbrengen?</vt:lpstr>
    </vt:vector>
  </TitlesOfParts>
  <Company>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Annelies Acda</dc:creator>
  <cp:lastModifiedBy>Annelies Acda</cp:lastModifiedBy>
  <cp:revision>19</cp:revision>
  <dcterms:created xsi:type="dcterms:W3CDTF">2019-11-07T09:34:36Z</dcterms:created>
  <dcterms:modified xsi:type="dcterms:W3CDTF">2019-11-12T15:18:05Z</dcterms:modified>
</cp:coreProperties>
</file>